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0CADAFA-373A-4804-9780-7A1B5DC1DDAE}">
          <p14:sldIdLst>
            <p14:sldId id="256"/>
            <p14:sldId id="257"/>
            <p14:sldId id="258"/>
            <p14:sldId id="259"/>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3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61AB383F-D651-4535-9058-B907E6339167}" type="datetimeFigureOut">
              <a:rPr lang="fr-FR" smtClean="0"/>
              <a:t>21/11/2019</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24D416BA-AB1D-4B89-9368-F06DD40DB677}"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AB383F-D651-4535-9058-B907E6339167}" type="datetimeFigureOut">
              <a:rPr lang="fr-FR" smtClean="0"/>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AB383F-D651-4535-9058-B907E6339167}" type="datetimeFigureOut">
              <a:rPr lang="fr-FR" smtClean="0"/>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AB383F-D651-4535-9058-B907E6339167}" type="datetimeFigureOut">
              <a:rPr lang="fr-FR" smtClean="0"/>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61AB383F-D651-4535-9058-B907E6339167}" type="datetimeFigureOut">
              <a:rPr lang="fr-FR" smtClean="0"/>
              <a:t>21/11/2019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4D416BA-AB1D-4B89-9368-F06DD40DB677}"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1AB383F-D651-4535-9058-B907E6339167}" type="datetimeFigureOut">
              <a:rPr lang="fr-FR" smtClean="0"/>
              <a:t>21/11/2019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1AB383F-D651-4535-9058-B907E6339167}" type="datetimeFigureOut">
              <a:rPr lang="fr-FR" smtClean="0"/>
              <a:t>21/11/2019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61AB383F-D651-4535-9058-B907E6339167}" type="datetimeFigureOut">
              <a:rPr lang="fr-FR" smtClean="0"/>
              <a:t>21/11/2019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AB383F-D651-4535-9058-B907E6339167}" type="datetimeFigureOut">
              <a:rPr lang="fr-FR" smtClean="0"/>
              <a:t>21/11/2019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1AB383F-D651-4535-9058-B907E6339167}" type="datetimeFigureOut">
              <a:rPr lang="fr-FR" smtClean="0"/>
              <a:t>21/11/2019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61AB383F-D651-4535-9058-B907E6339167}" type="datetimeFigureOut">
              <a:rPr lang="fr-FR" smtClean="0"/>
              <a:t>21/11/2019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D416BA-AB1D-4B89-9368-F06DD40DB677}"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1AB383F-D651-4535-9058-B907E6339167}" type="datetimeFigureOut">
              <a:rPr lang="fr-FR" smtClean="0"/>
              <a:t>21/11/2019</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4D416BA-AB1D-4B89-9368-F06DD40DB677}"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http://media4.picsearch.com/is?-EXG7zTtgEJR0XbUTNR5VQp0Qk85MWdbmHWbRiZGuRk&amp;height=268" TargetMode="External"/><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5.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https://kkbb-production.s3.amazonaws.com/uploads/project_image/image/53016/burkina_faso_2007_067bis_copy.jpg"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https://encrypted-tbn0.gstatic.com/images?q=tbn:ANd9GcQYnSdi2tFxCbvWuIyU2kzcUAaZqfIIEzMLzalbDc1hr24N6WKk"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5.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5496" y="1628800"/>
            <a:ext cx="9036496" cy="5760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latin typeface="Arial Black" pitchFamily="34" charset="0"/>
            </a:endParaRPr>
          </a:p>
        </p:txBody>
      </p:sp>
      <p:sp>
        <p:nvSpPr>
          <p:cNvPr id="5" name="Espace réservé du contenu 4"/>
          <p:cNvSpPr>
            <a:spLocks noGrp="1"/>
          </p:cNvSpPr>
          <p:nvPr>
            <p:ph sz="half" idx="2"/>
          </p:nvPr>
        </p:nvSpPr>
        <p:spPr>
          <a:xfrm>
            <a:off x="4860031" y="2276872"/>
            <a:ext cx="4211959" cy="2808312"/>
          </a:xfrm>
        </p:spPr>
        <p:style>
          <a:lnRef idx="1">
            <a:schemeClr val="accent6"/>
          </a:lnRef>
          <a:fillRef idx="2">
            <a:schemeClr val="accent6"/>
          </a:fillRef>
          <a:effectRef idx="1">
            <a:schemeClr val="accent6"/>
          </a:effectRef>
          <a:fontRef idx="minor">
            <a:schemeClr val="dk1"/>
          </a:fontRef>
        </p:style>
        <p:txBody>
          <a:bodyPr>
            <a:noAutofit/>
          </a:bodyPr>
          <a:lstStyle/>
          <a:p>
            <a:pPr marL="137160" indent="0">
              <a:buNone/>
            </a:pPr>
            <a:r>
              <a:rPr lang="fr-FR" sz="1600" b="1" dirty="0" smtClean="0">
                <a:solidFill>
                  <a:schemeClr val="bg1"/>
                </a:solidFill>
                <a:latin typeface="Arial Black" pitchFamily="34" charset="0"/>
              </a:rPr>
              <a:t>OBJECTIF</a:t>
            </a:r>
            <a:r>
              <a:rPr lang="fr-FR" sz="1600" dirty="0" smtClean="0">
                <a:solidFill>
                  <a:schemeClr val="bg1"/>
                </a:solidFill>
                <a:latin typeface="Arial Black" pitchFamily="34" charset="0"/>
              </a:rPr>
              <a:t> </a:t>
            </a:r>
            <a:r>
              <a:rPr lang="fr-FR" sz="1600" dirty="0" smtClean="0">
                <a:latin typeface="Arial Black" pitchFamily="34" charset="0"/>
              </a:rPr>
              <a:t>: </a:t>
            </a:r>
            <a:r>
              <a:rPr lang="fr-FR" sz="1600" b="1" dirty="0">
                <a:latin typeface="Arial Black" pitchFamily="34" charset="0"/>
                <a:cs typeface="Aharoni" pitchFamily="2" charset="-79"/>
              </a:rPr>
              <a:t>D</a:t>
            </a:r>
            <a:r>
              <a:rPr lang="fr-FR" sz="1600" b="1" dirty="0" smtClean="0">
                <a:latin typeface="Arial Black" pitchFamily="34" charset="0"/>
                <a:cs typeface="Aharoni" pitchFamily="2" charset="-79"/>
              </a:rPr>
              <a:t>évelopper </a:t>
            </a:r>
            <a:r>
              <a:rPr lang="fr-FR" sz="1600" b="1" dirty="0">
                <a:latin typeface="Arial Black" pitchFamily="34" charset="0"/>
                <a:cs typeface="Aharoni" pitchFamily="2" charset="-79"/>
              </a:rPr>
              <a:t>de nouvelles stratégies basées sur l’intelligence religieuse axées sur la valorisation des connaissances et compétences modernes afin de mieux répondre aux besoins d’éducation spécifique qualifiante des enfants en situation de vulnérabilité notoire et de les aider à avoir un métier, une profession</a:t>
            </a:r>
          </a:p>
        </p:txBody>
      </p:sp>
      <p:sp>
        <p:nvSpPr>
          <p:cNvPr id="9" name="Titre 8"/>
          <p:cNvSpPr>
            <a:spLocks noGrp="1"/>
          </p:cNvSpPr>
          <p:nvPr>
            <p:ph type="title"/>
          </p:nvPr>
        </p:nvSpPr>
        <p:spPr/>
        <p:txBody>
          <a:bodyPr/>
          <a:lstStyle/>
          <a:p>
            <a:endParaRPr lang="fr-FR" dirty="0"/>
          </a:p>
        </p:txBody>
      </p:sp>
      <p:sp>
        <p:nvSpPr>
          <p:cNvPr id="14" name="Titre 1"/>
          <p:cNvSpPr txBox="1">
            <a:spLocks/>
          </p:cNvSpPr>
          <p:nvPr/>
        </p:nvSpPr>
        <p:spPr>
          <a:xfrm>
            <a:off x="35496" y="-8772"/>
            <a:ext cx="9036496" cy="1517238"/>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lt1"/>
                </a:solidFill>
                <a:effectLst>
                  <a:outerShdw blurRad="114300" dist="101600" dir="2700000" algn="tl" rotWithShape="0">
                    <a:srgbClr val="000000">
                      <a:alpha val="4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5400" dirty="0"/>
          </a:p>
        </p:txBody>
      </p:sp>
      <p:sp>
        <p:nvSpPr>
          <p:cNvPr id="16" name="Rectangle 15"/>
          <p:cNvSpPr/>
          <p:nvPr/>
        </p:nvSpPr>
        <p:spPr>
          <a:xfrm>
            <a:off x="-36512" y="5877272"/>
            <a:ext cx="9180512" cy="9048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Contact  : 77 421 78 71 / 77 283 27 19 </a:t>
            </a:r>
          </a:p>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www.samawaqf.com / mail : info@samawaqf.com</a:t>
            </a:r>
            <a:endParaRPr lang="fr-FR" sz="2400" b="1" dirty="0">
              <a:solidFill>
                <a:schemeClr val="tx1"/>
              </a:solidFill>
              <a:latin typeface="Arial Black" pitchFamily="34" charset="0"/>
              <a:cs typeface="Traditional Arabic" panose="02020603050405020304" pitchFamily="18" charset="-78"/>
            </a:endParaRPr>
          </a:p>
        </p:txBody>
      </p:sp>
      <p:grpSp>
        <p:nvGrpSpPr>
          <p:cNvPr id="10" name="Groupe 9"/>
          <p:cNvGrpSpPr/>
          <p:nvPr/>
        </p:nvGrpSpPr>
        <p:grpSpPr>
          <a:xfrm>
            <a:off x="159544" y="218436"/>
            <a:ext cx="1234761" cy="906308"/>
            <a:chOff x="0" y="-91693"/>
            <a:chExt cx="1841863" cy="1868242"/>
          </a:xfrm>
        </p:grpSpPr>
        <p:pic>
          <p:nvPicPr>
            <p:cNvPr id="11" name="Image 10" descr="C:\Users\HP\Desktop\conseil administration.jpg"/>
            <p:cNvPicPr>
              <a:picLocks noChangeAspect="1"/>
            </p:cNvPicPr>
            <p:nvPr/>
          </p:nvPicPr>
          <p:blipFill rotWithShape="1">
            <a:blip r:embed="rId2" cstate="print">
              <a:extLst>
                <a:ext uri="{28A0092B-C50C-407E-A947-70E740481C1C}">
                  <a14:useLocalDpi xmlns:a14="http://schemas.microsoft.com/office/drawing/2010/main" val="0"/>
                </a:ext>
              </a:extLst>
            </a:blip>
            <a:srcRect r="80000" b="25577"/>
            <a:stretch/>
          </p:blipFill>
          <p:spPr bwMode="auto">
            <a:xfrm>
              <a:off x="136147" y="-91693"/>
              <a:ext cx="1502229" cy="1384663"/>
            </a:xfrm>
            <a:prstGeom prst="rect">
              <a:avLst/>
            </a:prstGeom>
            <a:noFill/>
            <a:ln>
              <a:noFill/>
            </a:ln>
            <a:extLst>
              <a:ext uri="{53640926-AAD7-44D8-BBD7-CCE9431645EC}">
                <a14:shadowObscured xmlns:a14="http://schemas.microsoft.com/office/drawing/2010/main"/>
              </a:ext>
            </a:extLst>
          </p:spPr>
        </p:pic>
        <p:grpSp>
          <p:nvGrpSpPr>
            <p:cNvPr id="12" name="Groupe 11"/>
            <p:cNvGrpSpPr/>
            <p:nvPr/>
          </p:nvGrpSpPr>
          <p:grpSpPr>
            <a:xfrm>
              <a:off x="0" y="1254034"/>
              <a:ext cx="1841863" cy="522515"/>
              <a:chOff x="0" y="0"/>
              <a:chExt cx="1841863" cy="522515"/>
            </a:xfrm>
          </p:grpSpPr>
          <p:pic>
            <p:nvPicPr>
              <p:cNvPr id="17" name="Image 16" descr="C:\Users\HP\Desktop\conseil administration.jpg"/>
              <p:cNvPicPr>
                <a:picLocks noChangeAspect="1"/>
              </p:cNvPicPr>
              <p:nvPr/>
            </p:nvPicPr>
            <p:blipFill rotWithShape="1">
              <a:blip r:embed="rId3" cstate="print">
                <a:extLst>
                  <a:ext uri="{28A0092B-C50C-407E-A947-70E740481C1C}">
                    <a14:useLocalDpi xmlns:a14="http://schemas.microsoft.com/office/drawing/2010/main" val="0"/>
                  </a:ext>
                </a:extLst>
              </a:blip>
              <a:srcRect l="22319" r="5218" b="69765"/>
              <a:stretch/>
            </p:blipFill>
            <p:spPr bwMode="auto">
              <a:xfrm>
                <a:off x="0" y="182880"/>
                <a:ext cx="1763486" cy="339635"/>
              </a:xfrm>
              <a:prstGeom prst="rect">
                <a:avLst/>
              </a:prstGeom>
              <a:noFill/>
              <a:ln>
                <a:noFill/>
              </a:ln>
              <a:extLst>
                <a:ext uri="{53640926-AAD7-44D8-BBD7-CCE9431645EC}">
                  <a14:shadowObscured xmlns:a14="http://schemas.microsoft.com/office/drawing/2010/main"/>
                </a:ext>
              </a:extLst>
            </p:spPr>
          </p:pic>
          <p:pic>
            <p:nvPicPr>
              <p:cNvPr id="18" name="Image 17" descr="C:\Users\HP\Desktop\conseil administration.jpg"/>
              <p:cNvPicPr>
                <a:picLocks noChangeAspect="1"/>
              </p:cNvPicPr>
              <p:nvPr/>
            </p:nvPicPr>
            <p:blipFill rotWithShape="1">
              <a:blip r:embed="rId4" cstate="print">
                <a:extLst>
                  <a:ext uri="{28A0092B-C50C-407E-A947-70E740481C1C}">
                    <a14:useLocalDpi xmlns:a14="http://schemas.microsoft.com/office/drawing/2010/main" val="0"/>
                  </a:ext>
                </a:extLst>
              </a:blip>
              <a:srcRect l="26957" t="39537" r="8696" b="29066"/>
              <a:stretch/>
            </p:blipFill>
            <p:spPr bwMode="auto">
              <a:xfrm>
                <a:off x="0" y="0"/>
                <a:ext cx="1841863" cy="352697"/>
              </a:xfrm>
              <a:prstGeom prst="rect">
                <a:avLst/>
              </a:prstGeom>
              <a:noFill/>
              <a:ln>
                <a:noFill/>
              </a:ln>
              <a:extLst>
                <a:ext uri="{53640926-AAD7-44D8-BBD7-CCE9431645EC}">
                  <a14:shadowObscured xmlns:a14="http://schemas.microsoft.com/office/drawing/2010/main"/>
                </a:ext>
              </a:extLst>
            </p:spPr>
          </p:pic>
        </p:grpSp>
      </p:grpSp>
      <p:pic>
        <p:nvPicPr>
          <p:cNvPr id="19" name="Image 18" descr="C:\Users\HP\Desktop\WAQF\SAMA WAQF\LOGO SAMA WAQF.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013" y="74505"/>
            <a:ext cx="922019" cy="834215"/>
          </a:xfrm>
          <a:prstGeom prst="rect">
            <a:avLst/>
          </a:prstGeom>
          <a:noFill/>
          <a:ln>
            <a:noFill/>
          </a:ln>
        </p:spPr>
      </p:pic>
      <p:grpSp>
        <p:nvGrpSpPr>
          <p:cNvPr id="3" name="Group 3"/>
          <p:cNvGrpSpPr>
            <a:grpSpLocks/>
          </p:cNvGrpSpPr>
          <p:nvPr/>
        </p:nvGrpSpPr>
        <p:grpSpPr bwMode="auto">
          <a:xfrm>
            <a:off x="2062222" y="668124"/>
            <a:ext cx="4673600" cy="708025"/>
            <a:chOff x="9110" y="1550"/>
            <a:chExt cx="6562" cy="1114"/>
          </a:xfrm>
        </p:grpSpPr>
        <p:grpSp>
          <p:nvGrpSpPr>
            <p:cNvPr id="4" name="Group 4"/>
            <p:cNvGrpSpPr>
              <a:grpSpLocks/>
            </p:cNvGrpSpPr>
            <p:nvPr/>
          </p:nvGrpSpPr>
          <p:grpSpPr bwMode="auto">
            <a:xfrm>
              <a:off x="9110" y="2040"/>
              <a:ext cx="6562" cy="624"/>
              <a:chOff x="9110" y="2256"/>
              <a:chExt cx="6562" cy="818"/>
            </a:xfrm>
          </p:grpSpPr>
          <p:sp>
            <p:nvSpPr>
              <p:cNvPr id="8" name="WordArt 5"/>
              <p:cNvSpPr>
                <a:spLocks noChangeArrowheads="1" noChangeShapeType="1" noTextEdit="1"/>
              </p:cNvSpPr>
              <p:nvPr/>
            </p:nvSpPr>
            <p:spPr bwMode="auto">
              <a:xfrm>
                <a:off x="9264" y="2256"/>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0000"/>
                      </a:solidFill>
                      <a:round/>
                      <a:headEnd/>
                      <a:tailEnd/>
                    </a:ln>
                    <a:solidFill>
                      <a:srgbClr val="000000"/>
                    </a:solidFill>
                    <a:effectLst/>
                    <a:latin typeface="Bookman Old Style"/>
                  </a:rPr>
                  <a:t>La carte qui vous accompagne dans l'Au-dela</a:t>
                </a:r>
                <a:endParaRPr lang="fr-FR" sz="3600" b="1" i="1" kern="10" spc="0">
                  <a:ln w="9525">
                    <a:solidFill>
                      <a:srgbClr val="000000"/>
                    </a:solidFill>
                    <a:round/>
                    <a:headEnd/>
                    <a:tailEnd/>
                  </a:ln>
                  <a:solidFill>
                    <a:srgbClr val="000000"/>
                  </a:solidFill>
                  <a:effectLst/>
                  <a:latin typeface="Bookman Old Style"/>
                </a:endParaRPr>
              </a:p>
            </p:txBody>
          </p:sp>
          <p:sp>
            <p:nvSpPr>
              <p:cNvPr id="20" name="WordArt 6"/>
              <p:cNvSpPr>
                <a:spLocks noChangeArrowheads="1" noChangeShapeType="1" noTextEdit="1"/>
              </p:cNvSpPr>
              <p:nvPr/>
            </p:nvSpPr>
            <p:spPr bwMode="auto">
              <a:xfrm>
                <a:off x="9110" y="2738"/>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SA" sz="3600" b="1" i="1" kern="10" spc="0" smtClean="0">
                    <a:ln w="9525">
                      <a:solidFill>
                        <a:srgbClr val="000000"/>
                      </a:solidFill>
                      <a:round/>
                      <a:headEnd/>
                      <a:tailEnd/>
                    </a:ln>
                    <a:solidFill>
                      <a:srgbClr val="000000"/>
                    </a:solidFill>
                    <a:effectLst/>
                    <a:latin typeface="Bookman Old Style"/>
                  </a:rPr>
                  <a:t>البطاقة التي ترافقكم إلى يوم القيانة</a:t>
                </a:r>
                <a:endParaRPr lang="fr-FR" sz="3600" b="1" i="1" kern="10" spc="0">
                  <a:ln w="9525">
                    <a:solidFill>
                      <a:srgbClr val="000000"/>
                    </a:solidFill>
                    <a:round/>
                    <a:headEnd/>
                    <a:tailEnd/>
                  </a:ln>
                  <a:solidFill>
                    <a:srgbClr val="000000"/>
                  </a:solidFill>
                  <a:effectLst/>
                  <a:latin typeface="Bookman Old Style"/>
                </a:endParaRPr>
              </a:p>
            </p:txBody>
          </p:sp>
        </p:grpSp>
        <p:sp>
          <p:nvSpPr>
            <p:cNvPr id="6" name="WordArt 7"/>
            <p:cNvSpPr>
              <a:spLocks noChangeArrowheads="1" noChangeShapeType="1" noTextEdit="1"/>
            </p:cNvSpPr>
            <p:nvPr/>
          </p:nvSpPr>
          <p:spPr bwMode="auto">
            <a:xfrm>
              <a:off x="10392" y="1550"/>
              <a:ext cx="1488" cy="3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dirty="0" smtClean="0">
                  <a:ln w="9525">
                    <a:solidFill>
                      <a:srgbClr val="002060"/>
                    </a:solidFill>
                    <a:round/>
                    <a:headEnd/>
                    <a:tailEnd/>
                  </a:ln>
                  <a:solidFill>
                    <a:srgbClr val="002060"/>
                  </a:solidFill>
                  <a:effectLst/>
                  <a:latin typeface="Book Antiqua"/>
                </a:rPr>
                <a:t>SAMA</a:t>
              </a:r>
              <a:endParaRPr lang="fr-FR" sz="3600" b="1" i="1" kern="10" spc="0" dirty="0">
                <a:ln w="9525">
                  <a:solidFill>
                    <a:srgbClr val="002060"/>
                  </a:solidFill>
                  <a:round/>
                  <a:headEnd/>
                  <a:tailEnd/>
                </a:ln>
                <a:solidFill>
                  <a:srgbClr val="002060"/>
                </a:solidFill>
                <a:effectLst/>
                <a:latin typeface="Book Antiqua"/>
              </a:endParaRPr>
            </a:p>
          </p:txBody>
        </p:sp>
        <p:sp>
          <p:nvSpPr>
            <p:cNvPr id="7" name="WordArt 8"/>
            <p:cNvSpPr>
              <a:spLocks noChangeArrowheads="1" noChangeShapeType="1" noTextEdit="1"/>
            </p:cNvSpPr>
            <p:nvPr/>
          </p:nvSpPr>
          <p:spPr bwMode="auto">
            <a:xfrm>
              <a:off x="12926" y="1550"/>
              <a:ext cx="1752" cy="4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2060"/>
                    </a:solidFill>
                    <a:round/>
                    <a:headEnd/>
                    <a:tailEnd/>
                  </a:ln>
                  <a:solidFill>
                    <a:srgbClr val="002060"/>
                  </a:solidFill>
                  <a:effectLst/>
                  <a:latin typeface="Book Antiqua"/>
                </a:rPr>
                <a:t>WAQF</a:t>
              </a:r>
              <a:endParaRPr lang="fr-FR" sz="3600" b="1" i="1" kern="10" spc="0">
                <a:ln w="9525">
                  <a:solidFill>
                    <a:srgbClr val="002060"/>
                  </a:solidFill>
                  <a:round/>
                  <a:headEnd/>
                  <a:tailEnd/>
                </a:ln>
                <a:solidFill>
                  <a:srgbClr val="002060"/>
                </a:solidFill>
                <a:effectLst/>
                <a:latin typeface="Book Antiqua"/>
              </a:endParaRPr>
            </a:p>
          </p:txBody>
        </p:sp>
      </p:grpSp>
      <p:sp>
        <p:nvSpPr>
          <p:cNvPr id="22" name="WordArt 7"/>
          <p:cNvSpPr>
            <a:spLocks noChangeArrowheads="1" noChangeShapeType="1" noTextEdit="1"/>
          </p:cNvSpPr>
          <p:nvPr/>
        </p:nvSpPr>
        <p:spPr bwMode="auto">
          <a:xfrm>
            <a:off x="250814" y="1700808"/>
            <a:ext cx="8641665" cy="40788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dirty="0" smtClean="0">
                <a:ln w="9525">
                  <a:solidFill>
                    <a:srgbClr val="002060"/>
                  </a:solidFill>
                  <a:round/>
                  <a:headEnd/>
                  <a:tailEnd/>
                </a:ln>
                <a:latin typeface="Arial Black" pitchFamily="34" charset="0"/>
              </a:rPr>
              <a:t>PROGRAMME  EDUCATION </a:t>
            </a:r>
            <a:endParaRPr lang="fr-FR" sz="3600" b="1" i="1" kern="10" spc="0" dirty="0">
              <a:ln w="9525">
                <a:solidFill>
                  <a:srgbClr val="002060"/>
                </a:solidFill>
                <a:round/>
                <a:headEnd/>
                <a:tailEnd/>
              </a:ln>
              <a:effectLst/>
              <a:latin typeface="Arial Black" pitchFamily="34" charset="0"/>
            </a:endParaRPr>
          </a:p>
        </p:txBody>
      </p:sp>
      <p:pic>
        <p:nvPicPr>
          <p:cNvPr id="1026" name="Picture 2" descr="C:\Users\HP\Desktop\PHOTO TERRAIN DIALACORO\photos\KOLDA\PHOTOS TALIBES\IMG_20151027_16221706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2204864"/>
            <a:ext cx="4824536" cy="3672408"/>
          </a:xfrm>
          <a:prstGeom prst="rect">
            <a:avLst/>
          </a:prstGeom>
          <a:noFill/>
          <a:extLst>
            <a:ext uri="{909E8E84-426E-40DD-AFC4-6F175D3DCCD1}">
              <a14:hiddenFill xmlns:a14="http://schemas.microsoft.com/office/drawing/2010/main">
                <a:solidFill>
                  <a:srgbClr val="FFFFFF"/>
                </a:solidFill>
              </a14:hiddenFill>
            </a:ext>
          </a:extLst>
        </p:spPr>
      </p:pic>
      <p:sp>
        <p:nvSpPr>
          <p:cNvPr id="23" name="Espace réservé du contenu 4"/>
          <p:cNvSpPr>
            <a:spLocks noGrp="1"/>
          </p:cNvSpPr>
          <p:nvPr>
            <p:ph sz="half" idx="2"/>
          </p:nvPr>
        </p:nvSpPr>
        <p:spPr>
          <a:xfrm>
            <a:off x="4896545" y="5121289"/>
            <a:ext cx="4211959" cy="683975"/>
          </a:xfrm>
        </p:spPr>
        <p:style>
          <a:lnRef idx="3">
            <a:schemeClr val="lt1"/>
          </a:lnRef>
          <a:fillRef idx="1">
            <a:schemeClr val="dk1"/>
          </a:fillRef>
          <a:effectRef idx="1">
            <a:schemeClr val="dk1"/>
          </a:effectRef>
          <a:fontRef idx="minor">
            <a:schemeClr val="lt1"/>
          </a:fontRef>
        </p:style>
        <p:txBody>
          <a:bodyPr>
            <a:noAutofit/>
          </a:bodyPr>
          <a:lstStyle/>
          <a:p>
            <a:pPr marL="137160" indent="0" algn="ctr">
              <a:buNone/>
            </a:pPr>
            <a:r>
              <a:rPr lang="fr-FR" sz="1800" b="1" dirty="0" smtClean="0">
                <a:latin typeface="Arial Black" pitchFamily="34" charset="0"/>
                <a:cs typeface="Aharoni" pitchFamily="2" charset="-79"/>
              </a:rPr>
              <a:t>ORPHELINAT D’EXCELLENCE A TAMBA </a:t>
            </a:r>
            <a:endParaRPr lang="fr-FR" sz="1800" b="1" dirty="0">
              <a:latin typeface="Arial Black" pitchFamily="34" charset="0"/>
              <a:cs typeface="Aharoni" pitchFamily="2" charset="-79"/>
            </a:endParaRPr>
          </a:p>
        </p:txBody>
      </p:sp>
    </p:spTree>
    <p:extLst>
      <p:ext uri="{BB962C8B-B14F-4D97-AF65-F5344CB8AC3E}">
        <p14:creationId xmlns:p14="http://schemas.microsoft.com/office/powerpoint/2010/main" val="34326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5496" y="1556792"/>
            <a:ext cx="9001000" cy="6480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Espace réservé du contenu 4"/>
          <p:cNvSpPr>
            <a:spLocks noGrp="1"/>
          </p:cNvSpPr>
          <p:nvPr>
            <p:ph sz="half" idx="2"/>
          </p:nvPr>
        </p:nvSpPr>
        <p:spPr>
          <a:xfrm>
            <a:off x="3505182" y="2420888"/>
            <a:ext cx="5638817" cy="1728192"/>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136525" indent="0">
              <a:buNone/>
            </a:pPr>
            <a:endParaRPr lang="fr-FR" dirty="0" smtClean="0">
              <a:latin typeface="Arial Black" pitchFamily="34" charset="0"/>
            </a:endParaRPr>
          </a:p>
          <a:p>
            <a:pPr marL="136525" indent="0">
              <a:buNone/>
            </a:pPr>
            <a:r>
              <a:rPr lang="fr-FR" u="sng" dirty="0" smtClean="0"/>
              <a:t>OBJECTIF</a:t>
            </a:r>
            <a:r>
              <a:rPr lang="fr-FR" dirty="0" smtClean="0">
                <a:latin typeface="Arial Black" pitchFamily="34" charset="0"/>
              </a:rPr>
              <a:t> </a:t>
            </a:r>
            <a:r>
              <a:rPr lang="fr-FR" dirty="0">
                <a:latin typeface="Arial Black" pitchFamily="34" charset="0"/>
              </a:rPr>
              <a:t>: </a:t>
            </a:r>
            <a:r>
              <a:rPr lang="fr-FR" sz="3100" dirty="0" smtClean="0">
                <a:latin typeface="Arial Black" pitchFamily="34" charset="0"/>
              </a:rPr>
              <a:t>Contribuer à la réduction de la </a:t>
            </a:r>
            <a:r>
              <a:rPr lang="fr-FR" sz="3100" dirty="0">
                <a:latin typeface="Arial Black" pitchFamily="34" charset="0"/>
              </a:rPr>
              <a:t>faim</a:t>
            </a:r>
            <a:r>
              <a:rPr lang="fr-FR" sz="3100" dirty="0" smtClean="0">
                <a:latin typeface="Arial Black" pitchFamily="34" charset="0"/>
              </a:rPr>
              <a:t>, à l’amélioration de la </a:t>
            </a:r>
            <a:r>
              <a:rPr lang="fr-FR" sz="3100" dirty="0">
                <a:latin typeface="Arial Black" pitchFamily="34" charset="0"/>
              </a:rPr>
              <a:t>nutrition et </a:t>
            </a:r>
            <a:r>
              <a:rPr lang="fr-FR" sz="3100" dirty="0" smtClean="0">
                <a:latin typeface="Arial Black" pitchFamily="34" charset="0"/>
              </a:rPr>
              <a:t>à la promotion de l’agriculture durable.</a:t>
            </a:r>
            <a:endParaRPr lang="fr-FR" dirty="0">
              <a:latin typeface="Arial Black" pitchFamily="34" charset="0"/>
            </a:endParaRPr>
          </a:p>
          <a:p>
            <a:pPr marL="137160" indent="0">
              <a:buNone/>
            </a:pPr>
            <a:endParaRPr lang="fr-FR" b="1" dirty="0">
              <a:latin typeface="Bookman Old Style" pitchFamily="18" charset="0"/>
            </a:endParaRPr>
          </a:p>
        </p:txBody>
      </p:sp>
      <p:sp>
        <p:nvSpPr>
          <p:cNvPr id="9" name="Titre 8"/>
          <p:cNvSpPr>
            <a:spLocks noGrp="1"/>
          </p:cNvSpPr>
          <p:nvPr>
            <p:ph type="title"/>
          </p:nvPr>
        </p:nvSpPr>
        <p:spPr/>
        <p:txBody>
          <a:bodyPr/>
          <a:lstStyle/>
          <a:p>
            <a:endParaRPr lang="fr-FR" dirty="0"/>
          </a:p>
        </p:txBody>
      </p:sp>
      <p:sp>
        <p:nvSpPr>
          <p:cNvPr id="14" name="Titre 1"/>
          <p:cNvSpPr txBox="1">
            <a:spLocks/>
          </p:cNvSpPr>
          <p:nvPr/>
        </p:nvSpPr>
        <p:spPr>
          <a:xfrm>
            <a:off x="35496" y="-8772"/>
            <a:ext cx="9001000" cy="1517238"/>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lt1"/>
                </a:solidFill>
                <a:effectLst>
                  <a:outerShdw blurRad="114300" dist="101600" dir="2700000" algn="tl" rotWithShape="0">
                    <a:srgbClr val="000000">
                      <a:alpha val="4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5400" dirty="0"/>
          </a:p>
        </p:txBody>
      </p:sp>
      <p:sp>
        <p:nvSpPr>
          <p:cNvPr id="16" name="Rectangle 15"/>
          <p:cNvSpPr/>
          <p:nvPr/>
        </p:nvSpPr>
        <p:spPr>
          <a:xfrm>
            <a:off x="-36512" y="5877272"/>
            <a:ext cx="9180512" cy="9048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Contact  : 77 421 78 71 / 77 283 27 19 </a:t>
            </a:r>
          </a:p>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www.samawaqf.com / mail : info@samawaqf.com</a:t>
            </a:r>
            <a:endParaRPr lang="fr-FR" sz="2400" b="1" dirty="0">
              <a:solidFill>
                <a:schemeClr val="tx1"/>
              </a:solidFill>
              <a:latin typeface="Arial Black" pitchFamily="34" charset="0"/>
              <a:cs typeface="Traditional Arabic" panose="02020603050405020304" pitchFamily="18" charset="-78"/>
            </a:endParaRPr>
          </a:p>
        </p:txBody>
      </p:sp>
      <p:grpSp>
        <p:nvGrpSpPr>
          <p:cNvPr id="10" name="Groupe 9"/>
          <p:cNvGrpSpPr/>
          <p:nvPr/>
        </p:nvGrpSpPr>
        <p:grpSpPr>
          <a:xfrm>
            <a:off x="312903" y="362452"/>
            <a:ext cx="1485168" cy="906308"/>
            <a:chOff x="0" y="-91693"/>
            <a:chExt cx="1841863" cy="1868242"/>
          </a:xfrm>
        </p:grpSpPr>
        <p:pic>
          <p:nvPicPr>
            <p:cNvPr id="11" name="Image 10" descr="C:\Users\HP\Desktop\conseil administration.jpg"/>
            <p:cNvPicPr>
              <a:picLocks noChangeAspect="1"/>
            </p:cNvPicPr>
            <p:nvPr/>
          </p:nvPicPr>
          <p:blipFill rotWithShape="1">
            <a:blip r:embed="rId2" cstate="print">
              <a:extLst>
                <a:ext uri="{28A0092B-C50C-407E-A947-70E740481C1C}">
                  <a14:useLocalDpi xmlns:a14="http://schemas.microsoft.com/office/drawing/2010/main" val="0"/>
                </a:ext>
              </a:extLst>
            </a:blip>
            <a:srcRect r="80000" b="25577"/>
            <a:stretch/>
          </p:blipFill>
          <p:spPr bwMode="auto">
            <a:xfrm>
              <a:off x="136147" y="-91693"/>
              <a:ext cx="1502229" cy="1384663"/>
            </a:xfrm>
            <a:prstGeom prst="rect">
              <a:avLst/>
            </a:prstGeom>
            <a:noFill/>
            <a:ln>
              <a:noFill/>
            </a:ln>
            <a:extLst>
              <a:ext uri="{53640926-AAD7-44D8-BBD7-CCE9431645EC}">
                <a14:shadowObscured xmlns:a14="http://schemas.microsoft.com/office/drawing/2010/main"/>
              </a:ext>
            </a:extLst>
          </p:spPr>
        </p:pic>
        <p:grpSp>
          <p:nvGrpSpPr>
            <p:cNvPr id="12" name="Groupe 11"/>
            <p:cNvGrpSpPr/>
            <p:nvPr/>
          </p:nvGrpSpPr>
          <p:grpSpPr>
            <a:xfrm>
              <a:off x="0" y="1254034"/>
              <a:ext cx="1841863" cy="522515"/>
              <a:chOff x="0" y="0"/>
              <a:chExt cx="1841863" cy="522515"/>
            </a:xfrm>
          </p:grpSpPr>
          <p:pic>
            <p:nvPicPr>
              <p:cNvPr id="17" name="Image 16" descr="C:\Users\HP\Desktop\conseil administration.jpg"/>
              <p:cNvPicPr>
                <a:picLocks noChangeAspect="1"/>
              </p:cNvPicPr>
              <p:nvPr/>
            </p:nvPicPr>
            <p:blipFill rotWithShape="1">
              <a:blip r:embed="rId3" cstate="print">
                <a:extLst>
                  <a:ext uri="{28A0092B-C50C-407E-A947-70E740481C1C}">
                    <a14:useLocalDpi xmlns:a14="http://schemas.microsoft.com/office/drawing/2010/main" val="0"/>
                  </a:ext>
                </a:extLst>
              </a:blip>
              <a:srcRect l="22319" r="5218" b="69765"/>
              <a:stretch/>
            </p:blipFill>
            <p:spPr bwMode="auto">
              <a:xfrm>
                <a:off x="0" y="182880"/>
                <a:ext cx="1763486" cy="339635"/>
              </a:xfrm>
              <a:prstGeom prst="rect">
                <a:avLst/>
              </a:prstGeom>
              <a:noFill/>
              <a:ln>
                <a:noFill/>
              </a:ln>
              <a:extLst>
                <a:ext uri="{53640926-AAD7-44D8-BBD7-CCE9431645EC}">
                  <a14:shadowObscured xmlns:a14="http://schemas.microsoft.com/office/drawing/2010/main"/>
                </a:ext>
              </a:extLst>
            </p:spPr>
          </p:pic>
          <p:pic>
            <p:nvPicPr>
              <p:cNvPr id="18" name="Image 17" descr="C:\Users\HP\Desktop\conseil administration.jpg"/>
              <p:cNvPicPr>
                <a:picLocks noChangeAspect="1"/>
              </p:cNvPicPr>
              <p:nvPr/>
            </p:nvPicPr>
            <p:blipFill rotWithShape="1">
              <a:blip r:embed="rId4" cstate="print">
                <a:extLst>
                  <a:ext uri="{28A0092B-C50C-407E-A947-70E740481C1C}">
                    <a14:useLocalDpi xmlns:a14="http://schemas.microsoft.com/office/drawing/2010/main" val="0"/>
                  </a:ext>
                </a:extLst>
              </a:blip>
              <a:srcRect l="26957" t="39537" r="8696" b="29066"/>
              <a:stretch/>
            </p:blipFill>
            <p:spPr bwMode="auto">
              <a:xfrm>
                <a:off x="0" y="0"/>
                <a:ext cx="1841863" cy="352697"/>
              </a:xfrm>
              <a:prstGeom prst="rect">
                <a:avLst/>
              </a:prstGeom>
              <a:noFill/>
              <a:ln>
                <a:noFill/>
              </a:ln>
              <a:extLst>
                <a:ext uri="{53640926-AAD7-44D8-BBD7-CCE9431645EC}">
                  <a14:shadowObscured xmlns:a14="http://schemas.microsoft.com/office/drawing/2010/main"/>
                </a:ext>
              </a:extLst>
            </p:spPr>
          </p:pic>
        </p:grpSp>
      </p:grpSp>
      <p:pic>
        <p:nvPicPr>
          <p:cNvPr id="19" name="Image 18" descr="C:\Users\HP\Desktop\WAQF\SAMA WAQF\LOGO SAMA WAQF.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013" y="74505"/>
            <a:ext cx="922019" cy="834215"/>
          </a:xfrm>
          <a:prstGeom prst="rect">
            <a:avLst/>
          </a:prstGeom>
          <a:noFill/>
          <a:ln>
            <a:noFill/>
          </a:ln>
        </p:spPr>
      </p:pic>
      <p:grpSp>
        <p:nvGrpSpPr>
          <p:cNvPr id="3" name="Group 3"/>
          <p:cNvGrpSpPr>
            <a:grpSpLocks/>
          </p:cNvGrpSpPr>
          <p:nvPr/>
        </p:nvGrpSpPr>
        <p:grpSpPr bwMode="auto">
          <a:xfrm>
            <a:off x="2062222" y="668124"/>
            <a:ext cx="4673600" cy="708025"/>
            <a:chOff x="9110" y="1550"/>
            <a:chExt cx="6562" cy="1114"/>
          </a:xfrm>
        </p:grpSpPr>
        <p:grpSp>
          <p:nvGrpSpPr>
            <p:cNvPr id="4" name="Group 4"/>
            <p:cNvGrpSpPr>
              <a:grpSpLocks/>
            </p:cNvGrpSpPr>
            <p:nvPr/>
          </p:nvGrpSpPr>
          <p:grpSpPr bwMode="auto">
            <a:xfrm>
              <a:off x="9110" y="2040"/>
              <a:ext cx="6562" cy="624"/>
              <a:chOff x="9110" y="2256"/>
              <a:chExt cx="6562" cy="818"/>
            </a:xfrm>
          </p:grpSpPr>
          <p:sp>
            <p:nvSpPr>
              <p:cNvPr id="8" name="WordArt 5"/>
              <p:cNvSpPr>
                <a:spLocks noChangeArrowheads="1" noChangeShapeType="1" noTextEdit="1"/>
              </p:cNvSpPr>
              <p:nvPr/>
            </p:nvSpPr>
            <p:spPr bwMode="auto">
              <a:xfrm>
                <a:off x="9264" y="2256"/>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0000"/>
                      </a:solidFill>
                      <a:round/>
                      <a:headEnd/>
                      <a:tailEnd/>
                    </a:ln>
                    <a:solidFill>
                      <a:srgbClr val="000000"/>
                    </a:solidFill>
                    <a:effectLst/>
                    <a:latin typeface="Bookman Old Style"/>
                  </a:rPr>
                  <a:t>La carte qui vous accompagne dans l'Au-dela</a:t>
                </a:r>
                <a:endParaRPr lang="fr-FR" sz="3600" b="1" i="1" kern="10" spc="0">
                  <a:ln w="9525">
                    <a:solidFill>
                      <a:srgbClr val="000000"/>
                    </a:solidFill>
                    <a:round/>
                    <a:headEnd/>
                    <a:tailEnd/>
                  </a:ln>
                  <a:solidFill>
                    <a:srgbClr val="000000"/>
                  </a:solidFill>
                  <a:effectLst/>
                  <a:latin typeface="Bookman Old Style"/>
                </a:endParaRPr>
              </a:p>
            </p:txBody>
          </p:sp>
          <p:sp>
            <p:nvSpPr>
              <p:cNvPr id="20" name="WordArt 6"/>
              <p:cNvSpPr>
                <a:spLocks noChangeArrowheads="1" noChangeShapeType="1" noTextEdit="1"/>
              </p:cNvSpPr>
              <p:nvPr/>
            </p:nvSpPr>
            <p:spPr bwMode="auto">
              <a:xfrm>
                <a:off x="9110" y="2738"/>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SA" sz="3600" b="1" i="1" kern="10" spc="0" smtClean="0">
                    <a:ln w="9525">
                      <a:solidFill>
                        <a:srgbClr val="000000"/>
                      </a:solidFill>
                      <a:round/>
                      <a:headEnd/>
                      <a:tailEnd/>
                    </a:ln>
                    <a:solidFill>
                      <a:srgbClr val="000000"/>
                    </a:solidFill>
                    <a:effectLst/>
                    <a:latin typeface="Bookman Old Style"/>
                  </a:rPr>
                  <a:t>البطاقة التي ترافقكم إلى يوم القيانة</a:t>
                </a:r>
                <a:endParaRPr lang="fr-FR" sz="3600" b="1" i="1" kern="10" spc="0">
                  <a:ln w="9525">
                    <a:solidFill>
                      <a:srgbClr val="000000"/>
                    </a:solidFill>
                    <a:round/>
                    <a:headEnd/>
                    <a:tailEnd/>
                  </a:ln>
                  <a:solidFill>
                    <a:srgbClr val="000000"/>
                  </a:solidFill>
                  <a:effectLst/>
                  <a:latin typeface="Bookman Old Style"/>
                </a:endParaRPr>
              </a:p>
            </p:txBody>
          </p:sp>
        </p:grpSp>
        <p:sp>
          <p:nvSpPr>
            <p:cNvPr id="6" name="WordArt 7"/>
            <p:cNvSpPr>
              <a:spLocks noChangeArrowheads="1" noChangeShapeType="1" noTextEdit="1"/>
            </p:cNvSpPr>
            <p:nvPr/>
          </p:nvSpPr>
          <p:spPr bwMode="auto">
            <a:xfrm>
              <a:off x="10392" y="1550"/>
              <a:ext cx="1488" cy="3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dirty="0" smtClean="0">
                  <a:ln w="9525">
                    <a:solidFill>
                      <a:srgbClr val="002060"/>
                    </a:solidFill>
                    <a:round/>
                    <a:headEnd/>
                    <a:tailEnd/>
                  </a:ln>
                  <a:solidFill>
                    <a:srgbClr val="002060"/>
                  </a:solidFill>
                  <a:effectLst/>
                  <a:latin typeface="Book Antiqua"/>
                </a:rPr>
                <a:t>SAMA</a:t>
              </a:r>
              <a:endParaRPr lang="fr-FR" sz="3600" b="1" i="1" kern="10" spc="0" dirty="0">
                <a:ln w="9525">
                  <a:solidFill>
                    <a:srgbClr val="002060"/>
                  </a:solidFill>
                  <a:round/>
                  <a:headEnd/>
                  <a:tailEnd/>
                </a:ln>
                <a:solidFill>
                  <a:srgbClr val="002060"/>
                </a:solidFill>
                <a:effectLst/>
                <a:latin typeface="Book Antiqua"/>
              </a:endParaRPr>
            </a:p>
          </p:txBody>
        </p:sp>
        <p:sp>
          <p:nvSpPr>
            <p:cNvPr id="7" name="WordArt 8"/>
            <p:cNvSpPr>
              <a:spLocks noChangeArrowheads="1" noChangeShapeType="1" noTextEdit="1"/>
            </p:cNvSpPr>
            <p:nvPr/>
          </p:nvSpPr>
          <p:spPr bwMode="auto">
            <a:xfrm>
              <a:off x="12926" y="1550"/>
              <a:ext cx="1752" cy="4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2060"/>
                    </a:solidFill>
                    <a:round/>
                    <a:headEnd/>
                    <a:tailEnd/>
                  </a:ln>
                  <a:solidFill>
                    <a:srgbClr val="002060"/>
                  </a:solidFill>
                  <a:effectLst/>
                  <a:latin typeface="Book Antiqua"/>
                </a:rPr>
                <a:t>WAQF</a:t>
              </a:r>
              <a:endParaRPr lang="fr-FR" sz="3600" b="1" i="1" kern="10" spc="0">
                <a:ln w="9525">
                  <a:solidFill>
                    <a:srgbClr val="002060"/>
                  </a:solidFill>
                  <a:round/>
                  <a:headEnd/>
                  <a:tailEnd/>
                </a:ln>
                <a:solidFill>
                  <a:srgbClr val="002060"/>
                </a:solidFill>
                <a:effectLst/>
                <a:latin typeface="Book Antiqua"/>
              </a:endParaRPr>
            </a:p>
          </p:txBody>
        </p:sp>
      </p:grpSp>
      <p:sp>
        <p:nvSpPr>
          <p:cNvPr id="22" name="WordArt 7"/>
          <p:cNvSpPr>
            <a:spLocks noChangeArrowheads="1" noChangeShapeType="1" noTextEdit="1"/>
          </p:cNvSpPr>
          <p:nvPr/>
        </p:nvSpPr>
        <p:spPr bwMode="auto">
          <a:xfrm>
            <a:off x="303560" y="1700808"/>
            <a:ext cx="8732936" cy="4078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dirty="0" smtClean="0">
                <a:ln w="9525">
                  <a:solidFill>
                    <a:srgbClr val="002060"/>
                  </a:solidFill>
                  <a:round/>
                  <a:headEnd/>
                  <a:tailEnd/>
                </a:ln>
                <a:latin typeface="Arial Black" pitchFamily="34" charset="0"/>
              </a:rPr>
              <a:t>PROGRAMME AGRICULTURE </a:t>
            </a:r>
            <a:endParaRPr lang="fr-FR" sz="3600" b="1" i="1" kern="10" spc="0" dirty="0">
              <a:ln w="9525">
                <a:solidFill>
                  <a:srgbClr val="002060"/>
                </a:solidFill>
                <a:round/>
                <a:headEnd/>
                <a:tailEnd/>
              </a:ln>
              <a:effectLst/>
              <a:latin typeface="Arial Black" pitchFamily="34" charset="0"/>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59" y="2350367"/>
            <a:ext cx="3414224" cy="187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http://media4.picsearch.com/is?-EXG7zTtgEJR0XbUTNR5VQp0Qk85MWdbmHWbRiZGuRk&amp;height=268"/>
          <p:cNvPicPr>
            <a:picLocks noChangeAspect="1" noChangeArrowheads="1"/>
          </p:cNvPicPr>
          <p:nvPr/>
        </p:nvPicPr>
        <p:blipFill>
          <a:blip r:embed="rId7" r:link="rId8">
            <a:extLst>
              <a:ext uri="{28A0092B-C50C-407E-A947-70E740481C1C}">
                <a14:useLocalDpi xmlns:a14="http://schemas.microsoft.com/office/drawing/2010/main" val="0"/>
              </a:ext>
            </a:extLst>
          </a:blip>
          <a:srcRect t="39500" b="4500"/>
          <a:stretch>
            <a:fillRect/>
          </a:stretch>
        </p:blipFill>
        <p:spPr bwMode="auto">
          <a:xfrm>
            <a:off x="107504" y="4293096"/>
            <a:ext cx="339767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Espace réservé du contenu 4"/>
          <p:cNvSpPr>
            <a:spLocks noGrp="1"/>
          </p:cNvSpPr>
          <p:nvPr>
            <p:ph sz="half" idx="2"/>
          </p:nvPr>
        </p:nvSpPr>
        <p:spPr>
          <a:xfrm>
            <a:off x="3452173" y="4293096"/>
            <a:ext cx="5638817" cy="1512168"/>
          </a:xfrm>
        </p:spPr>
        <p:style>
          <a:lnRef idx="1">
            <a:schemeClr val="accent6"/>
          </a:lnRef>
          <a:fillRef idx="2">
            <a:schemeClr val="accent6"/>
          </a:fillRef>
          <a:effectRef idx="1">
            <a:schemeClr val="accent6"/>
          </a:effectRef>
          <a:fontRef idx="minor">
            <a:schemeClr val="dk1"/>
          </a:fontRef>
        </p:style>
        <p:txBody>
          <a:bodyPr>
            <a:normAutofit/>
          </a:bodyPr>
          <a:lstStyle/>
          <a:p>
            <a:pPr marL="479425" indent="-342900"/>
            <a:r>
              <a:rPr lang="fr-FR" sz="2000" dirty="0" smtClean="0">
                <a:latin typeface="Arial Black" pitchFamily="34" charset="0"/>
              </a:rPr>
              <a:t>Fermes agroécologique</a:t>
            </a:r>
          </a:p>
          <a:p>
            <a:pPr marL="479425" indent="-342900"/>
            <a:r>
              <a:rPr lang="fr-FR" sz="2000" dirty="0" smtClean="0">
                <a:latin typeface="Arial Black" pitchFamily="34" charset="0"/>
              </a:rPr>
              <a:t>Arboriculture </a:t>
            </a:r>
          </a:p>
          <a:p>
            <a:pPr marL="479425" indent="-342900"/>
            <a:r>
              <a:rPr lang="fr-FR" sz="2000" dirty="0" smtClean="0">
                <a:latin typeface="Arial Black" pitchFamily="34" charset="0"/>
              </a:rPr>
              <a:t>Aviculture </a:t>
            </a:r>
          </a:p>
          <a:p>
            <a:pPr marL="479425" indent="-342900"/>
            <a:r>
              <a:rPr lang="fr-FR" sz="2000" dirty="0" smtClean="0">
                <a:latin typeface="Arial Black" pitchFamily="34" charset="0"/>
              </a:rPr>
              <a:t>Embouche </a:t>
            </a:r>
          </a:p>
          <a:p>
            <a:pPr marL="479425" indent="-342900"/>
            <a:endParaRPr lang="fr-FR" sz="2000" dirty="0" smtClean="0">
              <a:latin typeface="Arial Black" pitchFamily="34" charset="0"/>
            </a:endParaRPr>
          </a:p>
          <a:p>
            <a:pPr marL="479425" indent="-342900">
              <a:buFont typeface="Wingdings" pitchFamily="2" charset="2"/>
              <a:buChar char="§"/>
            </a:pPr>
            <a:endParaRPr lang="fr-FR" sz="2000" dirty="0">
              <a:latin typeface="Arial Black" pitchFamily="34" charset="0"/>
            </a:endParaRPr>
          </a:p>
          <a:p>
            <a:pPr marL="136525" indent="0">
              <a:buNone/>
            </a:pPr>
            <a:endParaRPr lang="fr-FR" dirty="0">
              <a:latin typeface="Arial Black" pitchFamily="34" charset="0"/>
            </a:endParaRPr>
          </a:p>
          <a:p>
            <a:endParaRPr lang="fr-FR" dirty="0">
              <a:latin typeface="Arial Black" pitchFamily="34" charset="0"/>
            </a:endParaRPr>
          </a:p>
          <a:p>
            <a:pPr marL="137160" indent="0">
              <a:buNone/>
            </a:pPr>
            <a:endParaRPr lang="fr-FR" b="1" dirty="0">
              <a:latin typeface="Bookman Old Style" pitchFamily="18" charset="0"/>
            </a:endParaRPr>
          </a:p>
        </p:txBody>
      </p:sp>
    </p:spTree>
    <p:extLst>
      <p:ext uri="{BB962C8B-B14F-4D97-AF65-F5344CB8AC3E}">
        <p14:creationId xmlns:p14="http://schemas.microsoft.com/office/powerpoint/2010/main" val="282132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5496" y="1628800"/>
            <a:ext cx="9108504" cy="6480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Espace réservé du contenu 4"/>
          <p:cNvSpPr>
            <a:spLocks noGrp="1"/>
          </p:cNvSpPr>
          <p:nvPr>
            <p:ph sz="half" idx="2"/>
          </p:nvPr>
        </p:nvSpPr>
        <p:spPr>
          <a:xfrm>
            <a:off x="2746855" y="2276872"/>
            <a:ext cx="6397145" cy="1944216"/>
          </a:xfrm>
        </p:spPr>
        <p:style>
          <a:lnRef idx="1">
            <a:schemeClr val="accent6"/>
          </a:lnRef>
          <a:fillRef idx="2">
            <a:schemeClr val="accent6"/>
          </a:fillRef>
          <a:effectRef idx="1">
            <a:schemeClr val="accent6"/>
          </a:effectRef>
          <a:fontRef idx="minor">
            <a:schemeClr val="dk1"/>
          </a:fontRef>
        </p:style>
        <p:txBody>
          <a:bodyPr>
            <a:noAutofit/>
          </a:bodyPr>
          <a:lstStyle/>
          <a:p>
            <a:pPr marL="137160" indent="0">
              <a:buNone/>
            </a:pPr>
            <a:r>
              <a:rPr lang="fr-FR" sz="2000" b="1" dirty="0" smtClean="0">
                <a:solidFill>
                  <a:schemeClr val="bg1"/>
                </a:solidFill>
              </a:rPr>
              <a:t>OBJECTIF</a:t>
            </a:r>
            <a:r>
              <a:rPr lang="fr-FR" sz="2000" dirty="0" smtClean="0">
                <a:solidFill>
                  <a:schemeClr val="bg1"/>
                </a:solidFill>
              </a:rPr>
              <a:t> </a:t>
            </a:r>
            <a:r>
              <a:rPr lang="fr-FR" sz="2000" dirty="0" smtClean="0"/>
              <a:t>: </a:t>
            </a:r>
            <a:r>
              <a:rPr lang="fr-FR" sz="2400" b="1" dirty="0">
                <a:latin typeface="Bookman Old Style" pitchFamily="18" charset="0"/>
              </a:rPr>
              <a:t>P</a:t>
            </a:r>
            <a:r>
              <a:rPr lang="fr-FR" sz="2400" b="1" dirty="0" smtClean="0">
                <a:latin typeface="Bookman Old Style" pitchFamily="18" charset="0"/>
              </a:rPr>
              <a:t>ermettre </a:t>
            </a:r>
            <a:r>
              <a:rPr lang="fr-FR" sz="2400" b="1" dirty="0">
                <a:latin typeface="Bookman Old Style" pitchFamily="18" charset="0"/>
              </a:rPr>
              <a:t>aux populations démunies de disposer </a:t>
            </a:r>
            <a:r>
              <a:rPr lang="fr-FR" sz="2400" b="1" dirty="0" smtClean="0">
                <a:latin typeface="Bookman Old Style" pitchFamily="18" charset="0"/>
              </a:rPr>
              <a:t>en permanence de </a:t>
            </a:r>
            <a:r>
              <a:rPr lang="fr-FR" sz="2400" b="1" dirty="0">
                <a:latin typeface="Bookman Old Style" pitchFamily="18" charset="0"/>
              </a:rPr>
              <a:t>cette ressource si précieuse et si miséricordieuse, citée 63 fois dans le </a:t>
            </a:r>
            <a:r>
              <a:rPr lang="fr-FR" sz="2400" b="1" dirty="0" smtClean="0">
                <a:latin typeface="Bookman Old Style" pitchFamily="18" charset="0"/>
              </a:rPr>
              <a:t>coran : L’EAU </a:t>
            </a:r>
            <a:endParaRPr lang="fr-FR" sz="2400" b="1" dirty="0">
              <a:latin typeface="Bookman Old Style" pitchFamily="18" charset="0"/>
            </a:endParaRPr>
          </a:p>
        </p:txBody>
      </p:sp>
      <p:sp>
        <p:nvSpPr>
          <p:cNvPr id="9" name="Titre 8"/>
          <p:cNvSpPr>
            <a:spLocks noGrp="1"/>
          </p:cNvSpPr>
          <p:nvPr>
            <p:ph type="title"/>
          </p:nvPr>
        </p:nvSpPr>
        <p:spPr/>
        <p:txBody>
          <a:bodyPr/>
          <a:lstStyle/>
          <a:p>
            <a:endParaRPr lang="fr-FR" dirty="0"/>
          </a:p>
        </p:txBody>
      </p:sp>
      <p:sp>
        <p:nvSpPr>
          <p:cNvPr id="14" name="Titre 1"/>
          <p:cNvSpPr txBox="1">
            <a:spLocks/>
          </p:cNvSpPr>
          <p:nvPr/>
        </p:nvSpPr>
        <p:spPr>
          <a:xfrm>
            <a:off x="35496" y="-8772"/>
            <a:ext cx="9108504" cy="1517238"/>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lt1"/>
                </a:solidFill>
                <a:effectLst>
                  <a:outerShdw blurRad="114300" dist="101600" dir="2700000" algn="tl" rotWithShape="0">
                    <a:srgbClr val="000000">
                      <a:alpha val="4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5400" dirty="0"/>
          </a:p>
        </p:txBody>
      </p:sp>
      <p:sp>
        <p:nvSpPr>
          <p:cNvPr id="16" name="Rectangle 15"/>
          <p:cNvSpPr/>
          <p:nvPr/>
        </p:nvSpPr>
        <p:spPr>
          <a:xfrm>
            <a:off x="-36512" y="5877272"/>
            <a:ext cx="9180512" cy="9048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Contact  : 77-421-78-71 / 77-283-27-19 </a:t>
            </a:r>
          </a:p>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www.samawaqf.com / mail : info@samawaqf.com</a:t>
            </a:r>
            <a:endParaRPr lang="fr-FR" sz="2400" b="1" dirty="0">
              <a:solidFill>
                <a:schemeClr val="tx1"/>
              </a:solidFill>
              <a:latin typeface="Arial Black" pitchFamily="34" charset="0"/>
              <a:cs typeface="Traditional Arabic" panose="02020603050405020304" pitchFamily="18" charset="-78"/>
            </a:endParaRPr>
          </a:p>
        </p:txBody>
      </p:sp>
      <p:grpSp>
        <p:nvGrpSpPr>
          <p:cNvPr id="10" name="Groupe 9"/>
          <p:cNvGrpSpPr/>
          <p:nvPr/>
        </p:nvGrpSpPr>
        <p:grpSpPr>
          <a:xfrm>
            <a:off x="159544" y="218436"/>
            <a:ext cx="1234761" cy="906308"/>
            <a:chOff x="0" y="-91693"/>
            <a:chExt cx="1841863" cy="1868242"/>
          </a:xfrm>
        </p:grpSpPr>
        <p:pic>
          <p:nvPicPr>
            <p:cNvPr id="11" name="Image 10" descr="C:\Users\HP\Desktop\conseil administration.jpg"/>
            <p:cNvPicPr>
              <a:picLocks noChangeAspect="1"/>
            </p:cNvPicPr>
            <p:nvPr/>
          </p:nvPicPr>
          <p:blipFill rotWithShape="1">
            <a:blip r:embed="rId2" cstate="print">
              <a:extLst>
                <a:ext uri="{28A0092B-C50C-407E-A947-70E740481C1C}">
                  <a14:useLocalDpi xmlns:a14="http://schemas.microsoft.com/office/drawing/2010/main" val="0"/>
                </a:ext>
              </a:extLst>
            </a:blip>
            <a:srcRect r="80000" b="25577"/>
            <a:stretch/>
          </p:blipFill>
          <p:spPr bwMode="auto">
            <a:xfrm>
              <a:off x="136147" y="-91693"/>
              <a:ext cx="1502229" cy="1384663"/>
            </a:xfrm>
            <a:prstGeom prst="rect">
              <a:avLst/>
            </a:prstGeom>
            <a:noFill/>
            <a:ln>
              <a:noFill/>
            </a:ln>
            <a:extLst>
              <a:ext uri="{53640926-AAD7-44D8-BBD7-CCE9431645EC}">
                <a14:shadowObscured xmlns:a14="http://schemas.microsoft.com/office/drawing/2010/main"/>
              </a:ext>
            </a:extLst>
          </p:spPr>
        </p:pic>
        <p:grpSp>
          <p:nvGrpSpPr>
            <p:cNvPr id="12" name="Groupe 11"/>
            <p:cNvGrpSpPr/>
            <p:nvPr/>
          </p:nvGrpSpPr>
          <p:grpSpPr>
            <a:xfrm>
              <a:off x="0" y="1254034"/>
              <a:ext cx="1841863" cy="522515"/>
              <a:chOff x="0" y="0"/>
              <a:chExt cx="1841863" cy="522515"/>
            </a:xfrm>
          </p:grpSpPr>
          <p:pic>
            <p:nvPicPr>
              <p:cNvPr id="17" name="Image 16" descr="C:\Users\HP\Desktop\conseil administration.jpg"/>
              <p:cNvPicPr>
                <a:picLocks noChangeAspect="1"/>
              </p:cNvPicPr>
              <p:nvPr/>
            </p:nvPicPr>
            <p:blipFill rotWithShape="1">
              <a:blip r:embed="rId3" cstate="print">
                <a:extLst>
                  <a:ext uri="{28A0092B-C50C-407E-A947-70E740481C1C}">
                    <a14:useLocalDpi xmlns:a14="http://schemas.microsoft.com/office/drawing/2010/main" val="0"/>
                  </a:ext>
                </a:extLst>
              </a:blip>
              <a:srcRect l="22319" r="5218" b="69765"/>
              <a:stretch/>
            </p:blipFill>
            <p:spPr bwMode="auto">
              <a:xfrm>
                <a:off x="0" y="182880"/>
                <a:ext cx="1763486" cy="339635"/>
              </a:xfrm>
              <a:prstGeom prst="rect">
                <a:avLst/>
              </a:prstGeom>
              <a:noFill/>
              <a:ln>
                <a:noFill/>
              </a:ln>
              <a:extLst>
                <a:ext uri="{53640926-AAD7-44D8-BBD7-CCE9431645EC}">
                  <a14:shadowObscured xmlns:a14="http://schemas.microsoft.com/office/drawing/2010/main"/>
                </a:ext>
              </a:extLst>
            </p:spPr>
          </p:pic>
          <p:pic>
            <p:nvPicPr>
              <p:cNvPr id="18" name="Image 17" descr="C:\Users\HP\Desktop\conseil administration.jpg"/>
              <p:cNvPicPr>
                <a:picLocks noChangeAspect="1"/>
              </p:cNvPicPr>
              <p:nvPr/>
            </p:nvPicPr>
            <p:blipFill rotWithShape="1">
              <a:blip r:embed="rId4" cstate="print">
                <a:extLst>
                  <a:ext uri="{28A0092B-C50C-407E-A947-70E740481C1C}">
                    <a14:useLocalDpi xmlns:a14="http://schemas.microsoft.com/office/drawing/2010/main" val="0"/>
                  </a:ext>
                </a:extLst>
              </a:blip>
              <a:srcRect l="26957" t="39537" r="8696" b="29066"/>
              <a:stretch/>
            </p:blipFill>
            <p:spPr bwMode="auto">
              <a:xfrm>
                <a:off x="0" y="0"/>
                <a:ext cx="1841863" cy="352697"/>
              </a:xfrm>
              <a:prstGeom prst="rect">
                <a:avLst/>
              </a:prstGeom>
              <a:noFill/>
              <a:ln>
                <a:noFill/>
              </a:ln>
              <a:extLst>
                <a:ext uri="{53640926-AAD7-44D8-BBD7-CCE9431645EC}">
                  <a14:shadowObscured xmlns:a14="http://schemas.microsoft.com/office/drawing/2010/main"/>
                </a:ext>
              </a:extLst>
            </p:spPr>
          </p:pic>
        </p:grpSp>
      </p:grpSp>
      <p:pic>
        <p:nvPicPr>
          <p:cNvPr id="19" name="Image 18" descr="C:\Users\HP\Desktop\WAQF\SAMA WAQF\LOGO SAMA WAQF.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013" y="74505"/>
            <a:ext cx="922019" cy="834215"/>
          </a:xfrm>
          <a:prstGeom prst="rect">
            <a:avLst/>
          </a:prstGeom>
          <a:noFill/>
          <a:ln>
            <a:noFill/>
          </a:ln>
        </p:spPr>
      </p:pic>
      <p:grpSp>
        <p:nvGrpSpPr>
          <p:cNvPr id="3" name="Group 3"/>
          <p:cNvGrpSpPr>
            <a:grpSpLocks/>
          </p:cNvGrpSpPr>
          <p:nvPr/>
        </p:nvGrpSpPr>
        <p:grpSpPr bwMode="auto">
          <a:xfrm>
            <a:off x="2062222" y="668124"/>
            <a:ext cx="4673600" cy="708025"/>
            <a:chOff x="9110" y="1550"/>
            <a:chExt cx="6562" cy="1114"/>
          </a:xfrm>
        </p:grpSpPr>
        <p:grpSp>
          <p:nvGrpSpPr>
            <p:cNvPr id="4" name="Group 4"/>
            <p:cNvGrpSpPr>
              <a:grpSpLocks/>
            </p:cNvGrpSpPr>
            <p:nvPr/>
          </p:nvGrpSpPr>
          <p:grpSpPr bwMode="auto">
            <a:xfrm>
              <a:off x="9110" y="2040"/>
              <a:ext cx="6562" cy="624"/>
              <a:chOff x="9110" y="2256"/>
              <a:chExt cx="6562" cy="818"/>
            </a:xfrm>
          </p:grpSpPr>
          <p:sp>
            <p:nvSpPr>
              <p:cNvPr id="8" name="WordArt 5"/>
              <p:cNvSpPr>
                <a:spLocks noChangeArrowheads="1" noChangeShapeType="1" noTextEdit="1"/>
              </p:cNvSpPr>
              <p:nvPr/>
            </p:nvSpPr>
            <p:spPr bwMode="auto">
              <a:xfrm>
                <a:off x="9264" y="2256"/>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0000"/>
                      </a:solidFill>
                      <a:round/>
                      <a:headEnd/>
                      <a:tailEnd/>
                    </a:ln>
                    <a:solidFill>
                      <a:srgbClr val="000000"/>
                    </a:solidFill>
                    <a:effectLst/>
                    <a:latin typeface="Bookman Old Style"/>
                  </a:rPr>
                  <a:t>La carte qui vous accompagne dans l'Au-dela</a:t>
                </a:r>
                <a:endParaRPr lang="fr-FR" sz="3600" b="1" i="1" kern="10" spc="0">
                  <a:ln w="9525">
                    <a:solidFill>
                      <a:srgbClr val="000000"/>
                    </a:solidFill>
                    <a:round/>
                    <a:headEnd/>
                    <a:tailEnd/>
                  </a:ln>
                  <a:solidFill>
                    <a:srgbClr val="000000"/>
                  </a:solidFill>
                  <a:effectLst/>
                  <a:latin typeface="Bookman Old Style"/>
                </a:endParaRPr>
              </a:p>
            </p:txBody>
          </p:sp>
          <p:sp>
            <p:nvSpPr>
              <p:cNvPr id="20" name="WordArt 6"/>
              <p:cNvSpPr>
                <a:spLocks noChangeArrowheads="1" noChangeShapeType="1" noTextEdit="1"/>
              </p:cNvSpPr>
              <p:nvPr/>
            </p:nvSpPr>
            <p:spPr bwMode="auto">
              <a:xfrm>
                <a:off x="9110" y="2738"/>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SA" sz="3600" b="1" i="1" kern="10" spc="0" smtClean="0">
                    <a:ln w="9525">
                      <a:solidFill>
                        <a:srgbClr val="000000"/>
                      </a:solidFill>
                      <a:round/>
                      <a:headEnd/>
                      <a:tailEnd/>
                    </a:ln>
                    <a:solidFill>
                      <a:srgbClr val="000000"/>
                    </a:solidFill>
                    <a:effectLst/>
                    <a:latin typeface="Bookman Old Style"/>
                  </a:rPr>
                  <a:t>البطاقة التي ترافقكم إلى يوم القيانة</a:t>
                </a:r>
                <a:endParaRPr lang="fr-FR" sz="3600" b="1" i="1" kern="10" spc="0">
                  <a:ln w="9525">
                    <a:solidFill>
                      <a:srgbClr val="000000"/>
                    </a:solidFill>
                    <a:round/>
                    <a:headEnd/>
                    <a:tailEnd/>
                  </a:ln>
                  <a:solidFill>
                    <a:srgbClr val="000000"/>
                  </a:solidFill>
                  <a:effectLst/>
                  <a:latin typeface="Bookman Old Style"/>
                </a:endParaRPr>
              </a:p>
            </p:txBody>
          </p:sp>
        </p:grpSp>
        <p:sp>
          <p:nvSpPr>
            <p:cNvPr id="6" name="WordArt 7"/>
            <p:cNvSpPr>
              <a:spLocks noChangeArrowheads="1" noChangeShapeType="1" noTextEdit="1"/>
            </p:cNvSpPr>
            <p:nvPr/>
          </p:nvSpPr>
          <p:spPr bwMode="auto">
            <a:xfrm>
              <a:off x="10392" y="1550"/>
              <a:ext cx="1488" cy="3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dirty="0" smtClean="0">
                  <a:ln w="9525">
                    <a:solidFill>
                      <a:srgbClr val="002060"/>
                    </a:solidFill>
                    <a:round/>
                    <a:headEnd/>
                    <a:tailEnd/>
                  </a:ln>
                  <a:solidFill>
                    <a:srgbClr val="002060"/>
                  </a:solidFill>
                  <a:effectLst/>
                  <a:latin typeface="Book Antiqua"/>
                </a:rPr>
                <a:t>SAMA</a:t>
              </a:r>
              <a:endParaRPr lang="fr-FR" sz="3600" b="1" i="1" kern="10" spc="0" dirty="0">
                <a:ln w="9525">
                  <a:solidFill>
                    <a:srgbClr val="002060"/>
                  </a:solidFill>
                  <a:round/>
                  <a:headEnd/>
                  <a:tailEnd/>
                </a:ln>
                <a:solidFill>
                  <a:srgbClr val="002060"/>
                </a:solidFill>
                <a:effectLst/>
                <a:latin typeface="Book Antiqua"/>
              </a:endParaRPr>
            </a:p>
          </p:txBody>
        </p:sp>
        <p:sp>
          <p:nvSpPr>
            <p:cNvPr id="7" name="WordArt 8"/>
            <p:cNvSpPr>
              <a:spLocks noChangeArrowheads="1" noChangeShapeType="1" noTextEdit="1"/>
            </p:cNvSpPr>
            <p:nvPr/>
          </p:nvSpPr>
          <p:spPr bwMode="auto">
            <a:xfrm>
              <a:off x="12926" y="1550"/>
              <a:ext cx="1752" cy="4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2060"/>
                    </a:solidFill>
                    <a:round/>
                    <a:headEnd/>
                    <a:tailEnd/>
                  </a:ln>
                  <a:solidFill>
                    <a:srgbClr val="002060"/>
                  </a:solidFill>
                  <a:effectLst/>
                  <a:latin typeface="Book Antiqua"/>
                </a:rPr>
                <a:t>WAQF</a:t>
              </a:r>
              <a:endParaRPr lang="fr-FR" sz="3600" b="1" i="1" kern="10" spc="0">
                <a:ln w="9525">
                  <a:solidFill>
                    <a:srgbClr val="002060"/>
                  </a:solidFill>
                  <a:round/>
                  <a:headEnd/>
                  <a:tailEnd/>
                </a:ln>
                <a:solidFill>
                  <a:srgbClr val="002060"/>
                </a:solidFill>
                <a:effectLst/>
                <a:latin typeface="Book Antiqua"/>
              </a:endParaRPr>
            </a:p>
          </p:txBody>
        </p:sp>
      </p:grpSp>
      <p:sp>
        <p:nvSpPr>
          <p:cNvPr id="22" name="WordArt 7"/>
          <p:cNvSpPr>
            <a:spLocks noChangeArrowheads="1" noChangeShapeType="1" noTextEdit="1"/>
          </p:cNvSpPr>
          <p:nvPr/>
        </p:nvSpPr>
        <p:spPr bwMode="auto">
          <a:xfrm>
            <a:off x="159544" y="1772816"/>
            <a:ext cx="8732936" cy="407885"/>
          </a:xfrm>
          <a:prstGeom prst="rect">
            <a:avLst/>
          </a:prstGeom>
          <a:ln>
            <a:solidFill>
              <a:schemeClr val="tx1"/>
            </a:solidFill>
          </a:ln>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dirty="0" smtClean="0">
                <a:ln w="9525">
                  <a:solidFill>
                    <a:srgbClr val="002060"/>
                  </a:solidFill>
                  <a:round/>
                  <a:headEnd/>
                  <a:tailEnd/>
                </a:ln>
                <a:latin typeface="Arial Black" pitchFamily="34" charset="0"/>
              </a:rPr>
              <a:t>PROGRAMME PUITS </a:t>
            </a:r>
            <a:endParaRPr lang="fr-FR" sz="3600" b="1" i="1" kern="10" spc="0" dirty="0">
              <a:ln w="9525">
                <a:solidFill>
                  <a:srgbClr val="002060"/>
                </a:solidFill>
                <a:round/>
                <a:headEnd/>
                <a:tailEnd/>
              </a:ln>
              <a:effectLst/>
              <a:latin typeface="Arial Black" pitchFamily="34" charset="0"/>
            </a:endParaRPr>
          </a:p>
        </p:txBody>
      </p:sp>
      <p:pic>
        <p:nvPicPr>
          <p:cNvPr id="2050" name="Picture 2" descr="Burkina_faso_2007_067bis_copy"/>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1755" y="2276872"/>
            <a:ext cx="270510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Espace réservé du contenu 4"/>
          <p:cNvSpPr>
            <a:spLocks noGrp="1"/>
          </p:cNvSpPr>
          <p:nvPr>
            <p:ph sz="half" idx="2"/>
          </p:nvPr>
        </p:nvSpPr>
        <p:spPr>
          <a:xfrm>
            <a:off x="2818863" y="4725144"/>
            <a:ext cx="6145625" cy="1008112"/>
          </a:xfrm>
        </p:spPr>
        <p:style>
          <a:lnRef idx="1">
            <a:schemeClr val="accent6"/>
          </a:lnRef>
          <a:fillRef idx="2">
            <a:schemeClr val="accent6"/>
          </a:fillRef>
          <a:effectRef idx="1">
            <a:schemeClr val="accent6"/>
          </a:effectRef>
          <a:fontRef idx="minor">
            <a:schemeClr val="dk1"/>
          </a:fontRef>
        </p:style>
        <p:txBody>
          <a:bodyPr>
            <a:noAutofit/>
          </a:bodyPr>
          <a:lstStyle/>
          <a:p>
            <a:pPr marL="137160" indent="0">
              <a:buNone/>
            </a:pPr>
            <a:r>
              <a:rPr lang="fr-FR" sz="2000" b="1" i="1" dirty="0" err="1"/>
              <a:t>Allâh</a:t>
            </a:r>
            <a:r>
              <a:rPr lang="fr-FR" sz="2000" b="1" i="1" dirty="0"/>
              <a:t> Soukhana Wa Talla n’a t-Il pas créé avant toute autre chose, l’eau. N’a-t-Il pas fait d’elle l’origine des autres créatures. </a:t>
            </a:r>
            <a:endParaRPr lang="fr-FR" sz="2000" i="1" dirty="0"/>
          </a:p>
        </p:txBody>
      </p:sp>
    </p:spTree>
    <p:extLst>
      <p:ext uri="{BB962C8B-B14F-4D97-AF65-F5344CB8AC3E}">
        <p14:creationId xmlns:p14="http://schemas.microsoft.com/office/powerpoint/2010/main" val="3171223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5496" y="1484784"/>
            <a:ext cx="9108504" cy="6480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Espace réservé du contenu 4"/>
          <p:cNvSpPr>
            <a:spLocks noGrp="1"/>
          </p:cNvSpPr>
          <p:nvPr>
            <p:ph sz="half" idx="2"/>
          </p:nvPr>
        </p:nvSpPr>
        <p:spPr>
          <a:xfrm>
            <a:off x="3635896" y="2274937"/>
            <a:ext cx="5508103" cy="2164110"/>
          </a:xfrm>
        </p:spPr>
        <p:style>
          <a:lnRef idx="1">
            <a:schemeClr val="accent6"/>
          </a:lnRef>
          <a:fillRef idx="2">
            <a:schemeClr val="accent6"/>
          </a:fillRef>
          <a:effectRef idx="1">
            <a:schemeClr val="accent6"/>
          </a:effectRef>
          <a:fontRef idx="minor">
            <a:schemeClr val="dk1"/>
          </a:fontRef>
        </p:style>
        <p:txBody>
          <a:bodyPr>
            <a:normAutofit fontScale="92500"/>
          </a:bodyPr>
          <a:lstStyle/>
          <a:p>
            <a:pPr marL="137160" indent="0">
              <a:buNone/>
            </a:pPr>
            <a:r>
              <a:rPr lang="fr-FR" b="1" dirty="0" smtClean="0">
                <a:solidFill>
                  <a:schemeClr val="bg1"/>
                </a:solidFill>
              </a:rPr>
              <a:t>OBJECTIF</a:t>
            </a:r>
            <a:r>
              <a:rPr lang="fr-FR" dirty="0" smtClean="0">
                <a:solidFill>
                  <a:schemeClr val="bg1"/>
                </a:solidFill>
              </a:rPr>
              <a:t> </a:t>
            </a:r>
            <a:r>
              <a:rPr lang="fr-FR" dirty="0" smtClean="0"/>
              <a:t>: </a:t>
            </a:r>
            <a:r>
              <a:rPr lang="fr-FR" b="1" dirty="0" smtClean="0">
                <a:latin typeface="Arial Black" pitchFamily="34" charset="0"/>
              </a:rPr>
              <a:t>Contribuer à la préservation de la </a:t>
            </a:r>
            <a:r>
              <a:rPr lang="fr-FR" b="1" dirty="0">
                <a:latin typeface="Arial Black" pitchFamily="34" charset="0"/>
              </a:rPr>
              <a:t>meilleure qualité de vie possible pour les </a:t>
            </a:r>
            <a:r>
              <a:rPr lang="fr-FR" b="1" dirty="0" smtClean="0">
                <a:latin typeface="Arial Black" pitchFamily="34" charset="0"/>
              </a:rPr>
              <a:t>démunis en leur apportant des soutiens appropriés</a:t>
            </a:r>
            <a:endParaRPr lang="fr-FR" b="1" dirty="0">
              <a:latin typeface="Arial Black" pitchFamily="34" charset="0"/>
            </a:endParaRPr>
          </a:p>
        </p:txBody>
      </p:sp>
      <p:sp>
        <p:nvSpPr>
          <p:cNvPr id="9" name="Titre 8"/>
          <p:cNvSpPr>
            <a:spLocks noGrp="1"/>
          </p:cNvSpPr>
          <p:nvPr>
            <p:ph type="title"/>
          </p:nvPr>
        </p:nvSpPr>
        <p:spPr/>
        <p:txBody>
          <a:bodyPr/>
          <a:lstStyle/>
          <a:p>
            <a:endParaRPr lang="fr-FR" dirty="0"/>
          </a:p>
        </p:txBody>
      </p:sp>
      <p:sp>
        <p:nvSpPr>
          <p:cNvPr id="14" name="Titre 1"/>
          <p:cNvSpPr txBox="1">
            <a:spLocks/>
          </p:cNvSpPr>
          <p:nvPr/>
        </p:nvSpPr>
        <p:spPr>
          <a:xfrm>
            <a:off x="35496" y="-8772"/>
            <a:ext cx="9108504" cy="1517238"/>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lt1"/>
                </a:solidFill>
                <a:effectLst>
                  <a:outerShdw blurRad="114300" dist="101600" dir="2700000" algn="tl" rotWithShape="0">
                    <a:srgbClr val="000000">
                      <a:alpha val="4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5400" dirty="0"/>
          </a:p>
        </p:txBody>
      </p:sp>
      <p:sp>
        <p:nvSpPr>
          <p:cNvPr id="16" name="Rectangle 15"/>
          <p:cNvSpPr/>
          <p:nvPr/>
        </p:nvSpPr>
        <p:spPr>
          <a:xfrm>
            <a:off x="-36512" y="5877272"/>
            <a:ext cx="9180512" cy="9048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Contact  : 77-421-78-71 / 77-283-27-19 </a:t>
            </a:r>
          </a:p>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www.samawaqf.com / mail : info@samawaqf.com</a:t>
            </a:r>
            <a:endParaRPr lang="fr-FR" sz="2400" b="1" dirty="0">
              <a:solidFill>
                <a:schemeClr val="tx1"/>
              </a:solidFill>
              <a:latin typeface="Arial Black" pitchFamily="34" charset="0"/>
              <a:cs typeface="Traditional Arabic" panose="02020603050405020304" pitchFamily="18" charset="-78"/>
            </a:endParaRPr>
          </a:p>
        </p:txBody>
      </p:sp>
      <p:grpSp>
        <p:nvGrpSpPr>
          <p:cNvPr id="10" name="Groupe 9"/>
          <p:cNvGrpSpPr/>
          <p:nvPr/>
        </p:nvGrpSpPr>
        <p:grpSpPr>
          <a:xfrm>
            <a:off x="312903" y="362452"/>
            <a:ext cx="1594801" cy="906308"/>
            <a:chOff x="0" y="-91693"/>
            <a:chExt cx="1841863" cy="1868242"/>
          </a:xfrm>
        </p:grpSpPr>
        <p:pic>
          <p:nvPicPr>
            <p:cNvPr id="11" name="Image 10" descr="C:\Users\HP\Desktop\conseil administration.jpg"/>
            <p:cNvPicPr>
              <a:picLocks noChangeAspect="1"/>
            </p:cNvPicPr>
            <p:nvPr/>
          </p:nvPicPr>
          <p:blipFill rotWithShape="1">
            <a:blip r:embed="rId2" cstate="print">
              <a:extLst>
                <a:ext uri="{28A0092B-C50C-407E-A947-70E740481C1C}">
                  <a14:useLocalDpi xmlns:a14="http://schemas.microsoft.com/office/drawing/2010/main" val="0"/>
                </a:ext>
              </a:extLst>
            </a:blip>
            <a:srcRect r="80000" b="25577"/>
            <a:stretch/>
          </p:blipFill>
          <p:spPr bwMode="auto">
            <a:xfrm>
              <a:off x="136147" y="-91693"/>
              <a:ext cx="1502229" cy="1384663"/>
            </a:xfrm>
            <a:prstGeom prst="rect">
              <a:avLst/>
            </a:prstGeom>
            <a:noFill/>
            <a:ln>
              <a:noFill/>
            </a:ln>
            <a:extLst>
              <a:ext uri="{53640926-AAD7-44D8-BBD7-CCE9431645EC}">
                <a14:shadowObscured xmlns:a14="http://schemas.microsoft.com/office/drawing/2010/main"/>
              </a:ext>
            </a:extLst>
          </p:spPr>
        </p:pic>
        <p:grpSp>
          <p:nvGrpSpPr>
            <p:cNvPr id="12" name="Groupe 11"/>
            <p:cNvGrpSpPr/>
            <p:nvPr/>
          </p:nvGrpSpPr>
          <p:grpSpPr>
            <a:xfrm>
              <a:off x="0" y="1254034"/>
              <a:ext cx="1841863" cy="522515"/>
              <a:chOff x="0" y="0"/>
              <a:chExt cx="1841863" cy="522515"/>
            </a:xfrm>
          </p:grpSpPr>
          <p:pic>
            <p:nvPicPr>
              <p:cNvPr id="17" name="Image 16" descr="C:\Users\HP\Desktop\conseil administration.jpg"/>
              <p:cNvPicPr>
                <a:picLocks noChangeAspect="1"/>
              </p:cNvPicPr>
              <p:nvPr/>
            </p:nvPicPr>
            <p:blipFill rotWithShape="1">
              <a:blip r:embed="rId3" cstate="print">
                <a:extLst>
                  <a:ext uri="{28A0092B-C50C-407E-A947-70E740481C1C}">
                    <a14:useLocalDpi xmlns:a14="http://schemas.microsoft.com/office/drawing/2010/main" val="0"/>
                  </a:ext>
                </a:extLst>
              </a:blip>
              <a:srcRect l="22319" r="5218" b="69765"/>
              <a:stretch/>
            </p:blipFill>
            <p:spPr bwMode="auto">
              <a:xfrm>
                <a:off x="0" y="182880"/>
                <a:ext cx="1763486" cy="339635"/>
              </a:xfrm>
              <a:prstGeom prst="rect">
                <a:avLst/>
              </a:prstGeom>
              <a:noFill/>
              <a:ln>
                <a:noFill/>
              </a:ln>
              <a:extLst>
                <a:ext uri="{53640926-AAD7-44D8-BBD7-CCE9431645EC}">
                  <a14:shadowObscured xmlns:a14="http://schemas.microsoft.com/office/drawing/2010/main"/>
                </a:ext>
              </a:extLst>
            </p:spPr>
          </p:pic>
          <p:pic>
            <p:nvPicPr>
              <p:cNvPr id="18" name="Image 17" descr="C:\Users\HP\Desktop\conseil administration.jpg"/>
              <p:cNvPicPr>
                <a:picLocks noChangeAspect="1"/>
              </p:cNvPicPr>
              <p:nvPr/>
            </p:nvPicPr>
            <p:blipFill rotWithShape="1">
              <a:blip r:embed="rId4" cstate="print">
                <a:extLst>
                  <a:ext uri="{28A0092B-C50C-407E-A947-70E740481C1C}">
                    <a14:useLocalDpi xmlns:a14="http://schemas.microsoft.com/office/drawing/2010/main" val="0"/>
                  </a:ext>
                </a:extLst>
              </a:blip>
              <a:srcRect l="26957" t="39537" r="8696" b="29066"/>
              <a:stretch/>
            </p:blipFill>
            <p:spPr bwMode="auto">
              <a:xfrm>
                <a:off x="0" y="0"/>
                <a:ext cx="1841863" cy="352697"/>
              </a:xfrm>
              <a:prstGeom prst="rect">
                <a:avLst/>
              </a:prstGeom>
              <a:noFill/>
              <a:ln>
                <a:noFill/>
              </a:ln>
              <a:extLst>
                <a:ext uri="{53640926-AAD7-44D8-BBD7-CCE9431645EC}">
                  <a14:shadowObscured xmlns:a14="http://schemas.microsoft.com/office/drawing/2010/main"/>
                </a:ext>
              </a:extLst>
            </p:spPr>
          </p:pic>
        </p:grpSp>
      </p:grpSp>
      <p:pic>
        <p:nvPicPr>
          <p:cNvPr id="19" name="Image 18" descr="C:\Users\HP\Desktop\WAQF\SAMA WAQF\LOGO SAMA WAQF.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013" y="74505"/>
            <a:ext cx="922019" cy="834215"/>
          </a:xfrm>
          <a:prstGeom prst="rect">
            <a:avLst/>
          </a:prstGeom>
          <a:noFill/>
          <a:ln>
            <a:noFill/>
          </a:ln>
        </p:spPr>
      </p:pic>
      <p:grpSp>
        <p:nvGrpSpPr>
          <p:cNvPr id="3" name="Group 3"/>
          <p:cNvGrpSpPr>
            <a:grpSpLocks/>
          </p:cNvGrpSpPr>
          <p:nvPr/>
        </p:nvGrpSpPr>
        <p:grpSpPr bwMode="auto">
          <a:xfrm>
            <a:off x="2062222" y="668124"/>
            <a:ext cx="4673600" cy="708025"/>
            <a:chOff x="9110" y="1550"/>
            <a:chExt cx="6562" cy="1114"/>
          </a:xfrm>
        </p:grpSpPr>
        <p:grpSp>
          <p:nvGrpSpPr>
            <p:cNvPr id="4" name="Group 4"/>
            <p:cNvGrpSpPr>
              <a:grpSpLocks/>
            </p:cNvGrpSpPr>
            <p:nvPr/>
          </p:nvGrpSpPr>
          <p:grpSpPr bwMode="auto">
            <a:xfrm>
              <a:off x="9110" y="2040"/>
              <a:ext cx="6562" cy="624"/>
              <a:chOff x="9110" y="2256"/>
              <a:chExt cx="6562" cy="818"/>
            </a:xfrm>
          </p:grpSpPr>
          <p:sp>
            <p:nvSpPr>
              <p:cNvPr id="8" name="WordArt 5"/>
              <p:cNvSpPr>
                <a:spLocks noChangeArrowheads="1" noChangeShapeType="1" noTextEdit="1"/>
              </p:cNvSpPr>
              <p:nvPr/>
            </p:nvSpPr>
            <p:spPr bwMode="auto">
              <a:xfrm>
                <a:off x="9264" y="2256"/>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0000"/>
                      </a:solidFill>
                      <a:round/>
                      <a:headEnd/>
                      <a:tailEnd/>
                    </a:ln>
                    <a:solidFill>
                      <a:srgbClr val="000000"/>
                    </a:solidFill>
                    <a:effectLst/>
                    <a:latin typeface="Bookman Old Style"/>
                  </a:rPr>
                  <a:t>La carte qui vous accompagne dans l'Au-dela</a:t>
                </a:r>
                <a:endParaRPr lang="fr-FR" sz="3600" b="1" i="1" kern="10" spc="0">
                  <a:ln w="9525">
                    <a:solidFill>
                      <a:srgbClr val="000000"/>
                    </a:solidFill>
                    <a:round/>
                    <a:headEnd/>
                    <a:tailEnd/>
                  </a:ln>
                  <a:solidFill>
                    <a:srgbClr val="000000"/>
                  </a:solidFill>
                  <a:effectLst/>
                  <a:latin typeface="Bookman Old Style"/>
                </a:endParaRPr>
              </a:p>
            </p:txBody>
          </p:sp>
          <p:sp>
            <p:nvSpPr>
              <p:cNvPr id="20" name="WordArt 6"/>
              <p:cNvSpPr>
                <a:spLocks noChangeArrowheads="1" noChangeShapeType="1" noTextEdit="1"/>
              </p:cNvSpPr>
              <p:nvPr/>
            </p:nvSpPr>
            <p:spPr bwMode="auto">
              <a:xfrm>
                <a:off x="9110" y="2738"/>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SA" sz="3600" b="1" i="1" kern="10" spc="0" smtClean="0">
                    <a:ln w="9525">
                      <a:solidFill>
                        <a:srgbClr val="000000"/>
                      </a:solidFill>
                      <a:round/>
                      <a:headEnd/>
                      <a:tailEnd/>
                    </a:ln>
                    <a:solidFill>
                      <a:srgbClr val="000000"/>
                    </a:solidFill>
                    <a:effectLst/>
                    <a:latin typeface="Bookman Old Style"/>
                  </a:rPr>
                  <a:t>البطاقة التي ترافقكم إلى يوم القيانة</a:t>
                </a:r>
                <a:endParaRPr lang="fr-FR" sz="3600" b="1" i="1" kern="10" spc="0">
                  <a:ln w="9525">
                    <a:solidFill>
                      <a:srgbClr val="000000"/>
                    </a:solidFill>
                    <a:round/>
                    <a:headEnd/>
                    <a:tailEnd/>
                  </a:ln>
                  <a:solidFill>
                    <a:srgbClr val="000000"/>
                  </a:solidFill>
                  <a:effectLst/>
                  <a:latin typeface="Bookman Old Style"/>
                </a:endParaRPr>
              </a:p>
            </p:txBody>
          </p:sp>
        </p:grpSp>
        <p:sp>
          <p:nvSpPr>
            <p:cNvPr id="6" name="WordArt 7"/>
            <p:cNvSpPr>
              <a:spLocks noChangeArrowheads="1" noChangeShapeType="1" noTextEdit="1"/>
            </p:cNvSpPr>
            <p:nvPr/>
          </p:nvSpPr>
          <p:spPr bwMode="auto">
            <a:xfrm>
              <a:off x="10392" y="1550"/>
              <a:ext cx="1488" cy="3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dirty="0" smtClean="0">
                  <a:ln w="9525">
                    <a:solidFill>
                      <a:srgbClr val="002060"/>
                    </a:solidFill>
                    <a:round/>
                    <a:headEnd/>
                    <a:tailEnd/>
                  </a:ln>
                  <a:solidFill>
                    <a:srgbClr val="002060"/>
                  </a:solidFill>
                  <a:effectLst/>
                  <a:latin typeface="Book Antiqua"/>
                </a:rPr>
                <a:t>SAMA</a:t>
              </a:r>
              <a:endParaRPr lang="fr-FR" sz="3600" b="1" i="1" kern="10" spc="0" dirty="0">
                <a:ln w="9525">
                  <a:solidFill>
                    <a:srgbClr val="002060"/>
                  </a:solidFill>
                  <a:round/>
                  <a:headEnd/>
                  <a:tailEnd/>
                </a:ln>
                <a:solidFill>
                  <a:srgbClr val="002060"/>
                </a:solidFill>
                <a:effectLst/>
                <a:latin typeface="Book Antiqua"/>
              </a:endParaRPr>
            </a:p>
          </p:txBody>
        </p:sp>
        <p:sp>
          <p:nvSpPr>
            <p:cNvPr id="7" name="WordArt 8"/>
            <p:cNvSpPr>
              <a:spLocks noChangeArrowheads="1" noChangeShapeType="1" noTextEdit="1"/>
            </p:cNvSpPr>
            <p:nvPr/>
          </p:nvSpPr>
          <p:spPr bwMode="auto">
            <a:xfrm>
              <a:off x="12926" y="1550"/>
              <a:ext cx="1752" cy="4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2060"/>
                    </a:solidFill>
                    <a:round/>
                    <a:headEnd/>
                    <a:tailEnd/>
                  </a:ln>
                  <a:solidFill>
                    <a:srgbClr val="002060"/>
                  </a:solidFill>
                  <a:effectLst/>
                  <a:latin typeface="Book Antiqua"/>
                </a:rPr>
                <a:t>WAQF</a:t>
              </a:r>
              <a:endParaRPr lang="fr-FR" sz="3600" b="1" i="1" kern="10" spc="0">
                <a:ln w="9525">
                  <a:solidFill>
                    <a:srgbClr val="002060"/>
                  </a:solidFill>
                  <a:round/>
                  <a:headEnd/>
                  <a:tailEnd/>
                </a:ln>
                <a:solidFill>
                  <a:srgbClr val="002060"/>
                </a:solidFill>
                <a:effectLst/>
                <a:latin typeface="Book Antiqua"/>
              </a:endParaRPr>
            </a:p>
          </p:txBody>
        </p:sp>
      </p:grpSp>
      <p:sp>
        <p:nvSpPr>
          <p:cNvPr id="22" name="WordArt 7"/>
          <p:cNvSpPr>
            <a:spLocks noChangeArrowheads="1" noChangeShapeType="1" noTextEdit="1"/>
          </p:cNvSpPr>
          <p:nvPr/>
        </p:nvSpPr>
        <p:spPr bwMode="auto">
          <a:xfrm>
            <a:off x="395536" y="1616766"/>
            <a:ext cx="8424936" cy="4199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dirty="0" smtClean="0">
                <a:ln w="9525">
                  <a:solidFill>
                    <a:srgbClr val="002060"/>
                  </a:solidFill>
                  <a:round/>
                  <a:headEnd/>
                  <a:tailEnd/>
                </a:ln>
                <a:latin typeface="Arial Black" pitchFamily="34" charset="0"/>
              </a:rPr>
              <a:t>PROGRAMME SANTE </a:t>
            </a:r>
            <a:endParaRPr lang="fr-FR" sz="3600" b="1" i="1" kern="10" spc="0" dirty="0">
              <a:ln w="9525">
                <a:solidFill>
                  <a:srgbClr val="002060"/>
                </a:solidFill>
                <a:round/>
                <a:headEnd/>
                <a:tailEnd/>
              </a:ln>
              <a:effectLst/>
              <a:latin typeface="Arial Black" pitchFamily="34" charset="0"/>
            </a:endParaRPr>
          </a:p>
        </p:txBody>
      </p:sp>
      <p:pic>
        <p:nvPicPr>
          <p:cNvPr id="4098" name="Picture 2" descr="https://encrypted-tbn0.gstatic.com/images?q=tbn:ANd9GcQYnSdi2tFxCbvWuIyU2kzcUAaZqfIIEzMLzalbDc1hr24N6WKk"/>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466768" y="491612"/>
            <a:ext cx="1677232" cy="10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SC04969"/>
          <p:cNvPicPr>
            <a:picLocks noChangeAspect="1" noChangeArrowheads="1"/>
          </p:cNvPicPr>
          <p:nvPr/>
        </p:nvPicPr>
        <p:blipFill>
          <a:blip r:embed="rId8" cstate="print">
            <a:extLst>
              <a:ext uri="{28A0092B-C50C-407E-A947-70E740481C1C}">
                <a14:useLocalDpi xmlns:a14="http://schemas.microsoft.com/office/drawing/2010/main" val="0"/>
              </a:ext>
            </a:extLst>
          </a:blip>
          <a:srcRect r="26840"/>
          <a:stretch>
            <a:fillRect/>
          </a:stretch>
        </p:blipFill>
        <p:spPr bwMode="auto">
          <a:xfrm>
            <a:off x="39350" y="2276872"/>
            <a:ext cx="346968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Espace réservé du contenu 4"/>
          <p:cNvSpPr>
            <a:spLocks noGrp="1"/>
          </p:cNvSpPr>
          <p:nvPr>
            <p:ph sz="half" idx="2"/>
          </p:nvPr>
        </p:nvSpPr>
        <p:spPr>
          <a:xfrm>
            <a:off x="-7032" y="4589019"/>
            <a:ext cx="5587144" cy="496165"/>
          </a:xfrm>
          <a:solidFill>
            <a:srgbClr val="FFC000"/>
          </a:solidFill>
        </p:spPr>
        <p:style>
          <a:lnRef idx="1">
            <a:schemeClr val="accent6"/>
          </a:lnRef>
          <a:fillRef idx="2">
            <a:schemeClr val="accent6"/>
          </a:fillRef>
          <a:effectRef idx="1">
            <a:schemeClr val="accent6"/>
          </a:effectRef>
          <a:fontRef idx="minor">
            <a:schemeClr val="dk1"/>
          </a:fontRef>
        </p:style>
        <p:txBody>
          <a:bodyPr>
            <a:normAutofit/>
          </a:bodyPr>
          <a:lstStyle/>
          <a:p>
            <a:pPr marL="137160" indent="0">
              <a:buNone/>
            </a:pPr>
            <a:r>
              <a:rPr lang="fr-FR" b="1" dirty="0" smtClean="0">
                <a:solidFill>
                  <a:schemeClr val="bg1"/>
                </a:solidFill>
              </a:rPr>
              <a:t>Consultations médicales gratuites </a:t>
            </a:r>
            <a:endParaRPr lang="fr-FR" b="1" dirty="0">
              <a:latin typeface="Arial Black" pitchFamily="34" charset="0"/>
            </a:endParaRPr>
          </a:p>
        </p:txBody>
      </p:sp>
      <p:sp>
        <p:nvSpPr>
          <p:cNvPr id="24" name="Espace réservé du contenu 4"/>
          <p:cNvSpPr>
            <a:spLocks noGrp="1"/>
          </p:cNvSpPr>
          <p:nvPr>
            <p:ph sz="half" idx="2"/>
          </p:nvPr>
        </p:nvSpPr>
        <p:spPr>
          <a:xfrm>
            <a:off x="19472" y="5172114"/>
            <a:ext cx="5587144" cy="496165"/>
          </a:xfrm>
          <a:solidFill>
            <a:srgbClr val="FFC000"/>
          </a:solidFill>
        </p:spPr>
        <p:style>
          <a:lnRef idx="1">
            <a:schemeClr val="accent6"/>
          </a:lnRef>
          <a:fillRef idx="2">
            <a:schemeClr val="accent6"/>
          </a:fillRef>
          <a:effectRef idx="1">
            <a:schemeClr val="accent6"/>
          </a:effectRef>
          <a:fontRef idx="minor">
            <a:schemeClr val="dk1"/>
          </a:fontRef>
        </p:style>
        <p:txBody>
          <a:bodyPr>
            <a:normAutofit fontScale="92500"/>
          </a:bodyPr>
          <a:lstStyle/>
          <a:p>
            <a:pPr marL="137160" indent="0">
              <a:buNone/>
            </a:pPr>
            <a:r>
              <a:rPr lang="fr-FR" b="1" dirty="0" smtClean="0">
                <a:solidFill>
                  <a:schemeClr val="bg1"/>
                </a:solidFill>
              </a:rPr>
              <a:t>Appui financier aux frais médicaux</a:t>
            </a:r>
            <a:endParaRPr lang="fr-FR" b="1" dirty="0">
              <a:latin typeface="Arial Black" pitchFamily="34" charset="0"/>
            </a:endParaRPr>
          </a:p>
        </p:txBody>
      </p:sp>
    </p:spTree>
    <p:extLst>
      <p:ext uri="{BB962C8B-B14F-4D97-AF65-F5344CB8AC3E}">
        <p14:creationId xmlns:p14="http://schemas.microsoft.com/office/powerpoint/2010/main" val="394065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5496" y="1556792"/>
            <a:ext cx="9108504" cy="5760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Espace réservé du contenu 4"/>
          <p:cNvSpPr>
            <a:spLocks noGrp="1"/>
          </p:cNvSpPr>
          <p:nvPr>
            <p:ph sz="half" idx="2"/>
          </p:nvPr>
        </p:nvSpPr>
        <p:spPr>
          <a:xfrm>
            <a:off x="3635896" y="2132857"/>
            <a:ext cx="5508103" cy="1512167"/>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137160" indent="0">
              <a:buNone/>
            </a:pPr>
            <a:r>
              <a:rPr lang="fr-FR" b="1" dirty="0" smtClean="0">
                <a:solidFill>
                  <a:schemeClr val="bg1"/>
                </a:solidFill>
                <a:latin typeface="Arial Black" pitchFamily="34" charset="0"/>
              </a:rPr>
              <a:t>OBJECTIF</a:t>
            </a:r>
            <a:r>
              <a:rPr lang="fr-FR" dirty="0" smtClean="0">
                <a:solidFill>
                  <a:schemeClr val="bg1"/>
                </a:solidFill>
              </a:rPr>
              <a:t> </a:t>
            </a:r>
            <a:r>
              <a:rPr lang="fr-FR" dirty="0" smtClean="0"/>
              <a:t>: </a:t>
            </a:r>
            <a:r>
              <a:rPr lang="fr-FR" b="1" dirty="0" smtClean="0">
                <a:latin typeface="Bookman Old Style" pitchFamily="18" charset="0"/>
              </a:rPr>
              <a:t>Retirer les talibés des rues tout en améliorant</a:t>
            </a:r>
            <a:r>
              <a:rPr lang="fr-FR" dirty="0" smtClean="0"/>
              <a:t> </a:t>
            </a:r>
            <a:r>
              <a:rPr lang="fr-FR" b="1" dirty="0">
                <a:latin typeface="Bookman Old Style" pitchFamily="18" charset="0"/>
              </a:rPr>
              <a:t>leur</a:t>
            </a:r>
            <a:r>
              <a:rPr lang="fr-FR" dirty="0" smtClean="0"/>
              <a:t> </a:t>
            </a:r>
            <a:r>
              <a:rPr lang="fr-FR" b="1" dirty="0" smtClean="0">
                <a:latin typeface="Bookman Old Style" pitchFamily="18" charset="0"/>
              </a:rPr>
              <a:t>condition d’étude, de vie et d’existence dans leur </a:t>
            </a:r>
            <a:r>
              <a:rPr lang="fr-FR" b="1" dirty="0" err="1" smtClean="0">
                <a:latin typeface="Bookman Old Style" pitchFamily="18" charset="0"/>
              </a:rPr>
              <a:t>daara</a:t>
            </a:r>
            <a:r>
              <a:rPr lang="fr-FR" b="1" dirty="0" smtClean="0">
                <a:latin typeface="Bookman Old Style" pitchFamily="18" charset="0"/>
              </a:rPr>
              <a:t> </a:t>
            </a:r>
          </a:p>
          <a:p>
            <a:pPr marL="137160" indent="0">
              <a:buNone/>
            </a:pPr>
            <a:endParaRPr lang="fr-FR" b="1" dirty="0">
              <a:latin typeface="Bookman Old Style" pitchFamily="18" charset="0"/>
            </a:endParaRPr>
          </a:p>
        </p:txBody>
      </p:sp>
      <p:sp>
        <p:nvSpPr>
          <p:cNvPr id="9" name="Titre 8"/>
          <p:cNvSpPr>
            <a:spLocks noGrp="1"/>
          </p:cNvSpPr>
          <p:nvPr>
            <p:ph type="title"/>
          </p:nvPr>
        </p:nvSpPr>
        <p:spPr/>
        <p:txBody>
          <a:bodyPr/>
          <a:lstStyle/>
          <a:p>
            <a:endParaRPr lang="fr-FR" dirty="0"/>
          </a:p>
        </p:txBody>
      </p:sp>
      <p:sp>
        <p:nvSpPr>
          <p:cNvPr id="14" name="Titre 1"/>
          <p:cNvSpPr txBox="1">
            <a:spLocks/>
          </p:cNvSpPr>
          <p:nvPr/>
        </p:nvSpPr>
        <p:spPr>
          <a:xfrm>
            <a:off x="35496" y="-8772"/>
            <a:ext cx="9108504" cy="1517238"/>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lt1"/>
                </a:solidFill>
                <a:effectLst>
                  <a:outerShdw blurRad="114300" dist="101600" dir="2700000" algn="tl" rotWithShape="0">
                    <a:srgbClr val="000000">
                      <a:alpha val="4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5400" dirty="0"/>
          </a:p>
        </p:txBody>
      </p:sp>
      <p:sp>
        <p:nvSpPr>
          <p:cNvPr id="16" name="Rectangle 15"/>
          <p:cNvSpPr/>
          <p:nvPr/>
        </p:nvSpPr>
        <p:spPr>
          <a:xfrm>
            <a:off x="-36512" y="5877272"/>
            <a:ext cx="9180512" cy="9048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Contact  : 77 421 78 71 / 77 283 27 19 / 77 </a:t>
            </a:r>
          </a:p>
          <a:p>
            <a:pPr lvl="0" algn="ctr">
              <a:spcBef>
                <a:spcPct val="20000"/>
              </a:spcBef>
              <a:buClr>
                <a:prstClr val="white">
                  <a:shade val="95000"/>
                </a:prstClr>
              </a:buClr>
              <a:buSzPct val="65000"/>
            </a:pPr>
            <a:r>
              <a:rPr lang="fr-FR" sz="2400" b="1" dirty="0" smtClean="0">
                <a:solidFill>
                  <a:schemeClr val="tx1"/>
                </a:solidFill>
                <a:latin typeface="Arial Black" pitchFamily="34" charset="0"/>
                <a:cs typeface="Traditional Arabic" panose="02020603050405020304" pitchFamily="18" charset="-78"/>
              </a:rPr>
              <a:t>www.samawaqf.com / mail : info@samawaqf.com</a:t>
            </a:r>
            <a:endParaRPr lang="fr-FR" sz="2400" b="1" dirty="0">
              <a:solidFill>
                <a:schemeClr val="tx1"/>
              </a:solidFill>
              <a:latin typeface="Arial Black" pitchFamily="34" charset="0"/>
              <a:cs typeface="Traditional Arabic" panose="02020603050405020304" pitchFamily="18" charset="-78"/>
            </a:endParaRPr>
          </a:p>
        </p:txBody>
      </p:sp>
      <p:pic>
        <p:nvPicPr>
          <p:cNvPr id="1026" name="Picture 2" descr="C:\Users\HP\Desktop\PHOTO TERRAIN DIALACORO\photos\KOLDA\PHOTOS TALIBES\IMG_20151027_1622020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132857"/>
            <a:ext cx="3600400" cy="144015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p:nvPr/>
        </p:nvGrpSpPr>
        <p:grpSpPr>
          <a:xfrm>
            <a:off x="231552" y="218435"/>
            <a:ext cx="1676152" cy="1157713"/>
            <a:chOff x="0" y="-91693"/>
            <a:chExt cx="1841863" cy="1868242"/>
          </a:xfrm>
        </p:grpSpPr>
        <p:pic>
          <p:nvPicPr>
            <p:cNvPr id="11" name="Image 10" descr="C:\Users\HP\Desktop\conseil administration.jpg"/>
            <p:cNvPicPr>
              <a:picLocks noChangeAspect="1"/>
            </p:cNvPicPr>
            <p:nvPr/>
          </p:nvPicPr>
          <p:blipFill rotWithShape="1">
            <a:blip r:embed="rId3" cstate="print">
              <a:extLst>
                <a:ext uri="{28A0092B-C50C-407E-A947-70E740481C1C}">
                  <a14:useLocalDpi xmlns:a14="http://schemas.microsoft.com/office/drawing/2010/main" val="0"/>
                </a:ext>
              </a:extLst>
            </a:blip>
            <a:srcRect r="80000" b="25577"/>
            <a:stretch/>
          </p:blipFill>
          <p:spPr bwMode="auto">
            <a:xfrm>
              <a:off x="136147" y="-91693"/>
              <a:ext cx="1502229" cy="1384663"/>
            </a:xfrm>
            <a:prstGeom prst="rect">
              <a:avLst/>
            </a:prstGeom>
            <a:noFill/>
            <a:ln>
              <a:noFill/>
            </a:ln>
            <a:extLst>
              <a:ext uri="{53640926-AAD7-44D8-BBD7-CCE9431645EC}">
                <a14:shadowObscured xmlns:a14="http://schemas.microsoft.com/office/drawing/2010/main"/>
              </a:ext>
            </a:extLst>
          </p:spPr>
        </p:pic>
        <p:grpSp>
          <p:nvGrpSpPr>
            <p:cNvPr id="12" name="Groupe 11"/>
            <p:cNvGrpSpPr/>
            <p:nvPr/>
          </p:nvGrpSpPr>
          <p:grpSpPr>
            <a:xfrm>
              <a:off x="0" y="1254034"/>
              <a:ext cx="1841863" cy="522515"/>
              <a:chOff x="0" y="0"/>
              <a:chExt cx="1841863" cy="522515"/>
            </a:xfrm>
          </p:grpSpPr>
          <p:pic>
            <p:nvPicPr>
              <p:cNvPr id="17" name="Image 16" descr="C:\Users\HP\Desktop\conseil administration.jpg"/>
              <p:cNvPicPr>
                <a:picLocks noChangeAspect="1"/>
              </p:cNvPicPr>
              <p:nvPr/>
            </p:nvPicPr>
            <p:blipFill rotWithShape="1">
              <a:blip r:embed="rId4" cstate="print">
                <a:extLst>
                  <a:ext uri="{28A0092B-C50C-407E-A947-70E740481C1C}">
                    <a14:useLocalDpi xmlns:a14="http://schemas.microsoft.com/office/drawing/2010/main" val="0"/>
                  </a:ext>
                </a:extLst>
              </a:blip>
              <a:srcRect l="22319" r="5218" b="69765"/>
              <a:stretch/>
            </p:blipFill>
            <p:spPr bwMode="auto">
              <a:xfrm>
                <a:off x="0" y="182880"/>
                <a:ext cx="1763486" cy="339635"/>
              </a:xfrm>
              <a:prstGeom prst="rect">
                <a:avLst/>
              </a:prstGeom>
              <a:noFill/>
              <a:ln>
                <a:noFill/>
              </a:ln>
              <a:extLst>
                <a:ext uri="{53640926-AAD7-44D8-BBD7-CCE9431645EC}">
                  <a14:shadowObscured xmlns:a14="http://schemas.microsoft.com/office/drawing/2010/main"/>
                </a:ext>
              </a:extLst>
            </p:spPr>
          </p:pic>
          <p:pic>
            <p:nvPicPr>
              <p:cNvPr id="18" name="Image 17" descr="C:\Users\HP\Desktop\conseil administration.jpg"/>
              <p:cNvPicPr>
                <a:picLocks noChangeAspect="1"/>
              </p:cNvPicPr>
              <p:nvPr/>
            </p:nvPicPr>
            <p:blipFill rotWithShape="1">
              <a:blip r:embed="rId5" cstate="print">
                <a:extLst>
                  <a:ext uri="{28A0092B-C50C-407E-A947-70E740481C1C}">
                    <a14:useLocalDpi xmlns:a14="http://schemas.microsoft.com/office/drawing/2010/main" val="0"/>
                  </a:ext>
                </a:extLst>
              </a:blip>
              <a:srcRect l="26957" t="39537" r="8696" b="29066"/>
              <a:stretch/>
            </p:blipFill>
            <p:spPr bwMode="auto">
              <a:xfrm>
                <a:off x="0" y="0"/>
                <a:ext cx="1841863" cy="352697"/>
              </a:xfrm>
              <a:prstGeom prst="rect">
                <a:avLst/>
              </a:prstGeom>
              <a:noFill/>
              <a:ln>
                <a:noFill/>
              </a:ln>
              <a:extLst>
                <a:ext uri="{53640926-AAD7-44D8-BBD7-CCE9431645EC}">
                  <a14:shadowObscured xmlns:a14="http://schemas.microsoft.com/office/drawing/2010/main"/>
                </a:ext>
              </a:extLst>
            </p:spPr>
          </p:pic>
        </p:grpSp>
      </p:grpSp>
      <p:pic>
        <p:nvPicPr>
          <p:cNvPr id="19" name="Image 18" descr="C:\Users\HP\Desktop\WAQF\SAMA WAQF\LOGO SAMA WAQ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8013" y="218435"/>
            <a:ext cx="922019" cy="690286"/>
          </a:xfrm>
          <a:prstGeom prst="rect">
            <a:avLst/>
          </a:prstGeom>
          <a:noFill/>
          <a:ln>
            <a:noFill/>
          </a:ln>
        </p:spPr>
      </p:pic>
      <p:grpSp>
        <p:nvGrpSpPr>
          <p:cNvPr id="3" name="Group 3"/>
          <p:cNvGrpSpPr>
            <a:grpSpLocks/>
          </p:cNvGrpSpPr>
          <p:nvPr/>
        </p:nvGrpSpPr>
        <p:grpSpPr bwMode="auto">
          <a:xfrm>
            <a:off x="2062222" y="668124"/>
            <a:ext cx="4673600" cy="708025"/>
            <a:chOff x="9110" y="1550"/>
            <a:chExt cx="6562" cy="1114"/>
          </a:xfrm>
        </p:grpSpPr>
        <p:grpSp>
          <p:nvGrpSpPr>
            <p:cNvPr id="4" name="Group 4"/>
            <p:cNvGrpSpPr>
              <a:grpSpLocks/>
            </p:cNvGrpSpPr>
            <p:nvPr/>
          </p:nvGrpSpPr>
          <p:grpSpPr bwMode="auto">
            <a:xfrm>
              <a:off x="9110" y="2040"/>
              <a:ext cx="6562" cy="624"/>
              <a:chOff x="9110" y="2256"/>
              <a:chExt cx="6562" cy="818"/>
            </a:xfrm>
          </p:grpSpPr>
          <p:sp>
            <p:nvSpPr>
              <p:cNvPr id="8" name="WordArt 5"/>
              <p:cNvSpPr>
                <a:spLocks noChangeArrowheads="1" noChangeShapeType="1" noTextEdit="1"/>
              </p:cNvSpPr>
              <p:nvPr/>
            </p:nvSpPr>
            <p:spPr bwMode="auto">
              <a:xfrm>
                <a:off x="9264" y="2256"/>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0000"/>
                      </a:solidFill>
                      <a:round/>
                      <a:headEnd/>
                      <a:tailEnd/>
                    </a:ln>
                    <a:solidFill>
                      <a:srgbClr val="000000"/>
                    </a:solidFill>
                    <a:effectLst/>
                    <a:latin typeface="Bookman Old Style"/>
                  </a:rPr>
                  <a:t>La carte qui vous accompagne dans l'Au-dela</a:t>
                </a:r>
                <a:endParaRPr lang="fr-FR" sz="3600" b="1" i="1" kern="10" spc="0">
                  <a:ln w="9525">
                    <a:solidFill>
                      <a:srgbClr val="000000"/>
                    </a:solidFill>
                    <a:round/>
                    <a:headEnd/>
                    <a:tailEnd/>
                  </a:ln>
                  <a:solidFill>
                    <a:srgbClr val="000000"/>
                  </a:solidFill>
                  <a:effectLst/>
                  <a:latin typeface="Bookman Old Style"/>
                </a:endParaRPr>
              </a:p>
            </p:txBody>
          </p:sp>
          <p:sp>
            <p:nvSpPr>
              <p:cNvPr id="20" name="WordArt 6"/>
              <p:cNvSpPr>
                <a:spLocks noChangeArrowheads="1" noChangeShapeType="1" noTextEdit="1"/>
              </p:cNvSpPr>
              <p:nvPr/>
            </p:nvSpPr>
            <p:spPr bwMode="auto">
              <a:xfrm>
                <a:off x="9110" y="2738"/>
                <a:ext cx="6408" cy="33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SA" sz="3600" b="1" i="1" kern="10" spc="0" smtClean="0">
                    <a:ln w="9525">
                      <a:solidFill>
                        <a:srgbClr val="000000"/>
                      </a:solidFill>
                      <a:round/>
                      <a:headEnd/>
                      <a:tailEnd/>
                    </a:ln>
                    <a:solidFill>
                      <a:srgbClr val="000000"/>
                    </a:solidFill>
                    <a:effectLst/>
                    <a:latin typeface="Bookman Old Style"/>
                  </a:rPr>
                  <a:t>البطاقة التي ترافقكم إلى يوم القيانة</a:t>
                </a:r>
                <a:endParaRPr lang="fr-FR" sz="3600" b="1" i="1" kern="10" spc="0">
                  <a:ln w="9525">
                    <a:solidFill>
                      <a:srgbClr val="000000"/>
                    </a:solidFill>
                    <a:round/>
                    <a:headEnd/>
                    <a:tailEnd/>
                  </a:ln>
                  <a:solidFill>
                    <a:srgbClr val="000000"/>
                  </a:solidFill>
                  <a:effectLst/>
                  <a:latin typeface="Bookman Old Style"/>
                </a:endParaRPr>
              </a:p>
            </p:txBody>
          </p:sp>
        </p:grpSp>
        <p:sp>
          <p:nvSpPr>
            <p:cNvPr id="6" name="WordArt 7"/>
            <p:cNvSpPr>
              <a:spLocks noChangeArrowheads="1" noChangeShapeType="1" noTextEdit="1"/>
            </p:cNvSpPr>
            <p:nvPr/>
          </p:nvSpPr>
          <p:spPr bwMode="auto">
            <a:xfrm>
              <a:off x="10392" y="1550"/>
              <a:ext cx="1488" cy="3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dirty="0" smtClean="0">
                  <a:ln w="9525">
                    <a:solidFill>
                      <a:srgbClr val="002060"/>
                    </a:solidFill>
                    <a:round/>
                    <a:headEnd/>
                    <a:tailEnd/>
                  </a:ln>
                  <a:solidFill>
                    <a:srgbClr val="002060"/>
                  </a:solidFill>
                  <a:effectLst/>
                  <a:latin typeface="Book Antiqua"/>
                </a:rPr>
                <a:t>SAMA</a:t>
              </a:r>
              <a:endParaRPr lang="fr-FR" sz="3600" b="1" i="1" kern="10" spc="0" dirty="0">
                <a:ln w="9525">
                  <a:solidFill>
                    <a:srgbClr val="002060"/>
                  </a:solidFill>
                  <a:round/>
                  <a:headEnd/>
                  <a:tailEnd/>
                </a:ln>
                <a:solidFill>
                  <a:srgbClr val="002060"/>
                </a:solidFill>
                <a:effectLst/>
                <a:latin typeface="Book Antiqua"/>
              </a:endParaRPr>
            </a:p>
          </p:txBody>
        </p:sp>
        <p:sp>
          <p:nvSpPr>
            <p:cNvPr id="7" name="WordArt 8"/>
            <p:cNvSpPr>
              <a:spLocks noChangeArrowheads="1" noChangeShapeType="1" noTextEdit="1"/>
            </p:cNvSpPr>
            <p:nvPr/>
          </p:nvSpPr>
          <p:spPr bwMode="auto">
            <a:xfrm>
              <a:off x="12926" y="1550"/>
              <a:ext cx="1752" cy="4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b="1" i="1" kern="10" spc="0" smtClean="0">
                  <a:ln w="9525">
                    <a:solidFill>
                      <a:srgbClr val="002060"/>
                    </a:solidFill>
                    <a:round/>
                    <a:headEnd/>
                    <a:tailEnd/>
                  </a:ln>
                  <a:solidFill>
                    <a:srgbClr val="002060"/>
                  </a:solidFill>
                  <a:effectLst/>
                  <a:latin typeface="Book Antiqua"/>
                </a:rPr>
                <a:t>WAQF</a:t>
              </a:r>
              <a:endParaRPr lang="fr-FR" sz="3600" b="1" i="1" kern="10" spc="0">
                <a:ln w="9525">
                  <a:solidFill>
                    <a:srgbClr val="002060"/>
                  </a:solidFill>
                  <a:round/>
                  <a:headEnd/>
                  <a:tailEnd/>
                </a:ln>
                <a:solidFill>
                  <a:srgbClr val="002060"/>
                </a:solidFill>
                <a:effectLst/>
                <a:latin typeface="Book Antiqua"/>
              </a:endParaRPr>
            </a:p>
          </p:txBody>
        </p:sp>
      </p:grpSp>
      <p:sp>
        <p:nvSpPr>
          <p:cNvPr id="22" name="WordArt 7"/>
          <p:cNvSpPr>
            <a:spLocks noChangeArrowheads="1" noChangeShapeType="1" noTextEdit="1"/>
          </p:cNvSpPr>
          <p:nvPr/>
        </p:nvSpPr>
        <p:spPr bwMode="auto">
          <a:xfrm>
            <a:off x="159544" y="1628800"/>
            <a:ext cx="8984456" cy="36004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9853"/>
              </a:avLst>
            </a:prstTxWarp>
          </a:bodyPr>
          <a:lstStyle/>
          <a:p>
            <a:pPr algn="ctr" rtl="0">
              <a:buNone/>
            </a:pPr>
            <a:r>
              <a:rPr lang="fr-FR" sz="3600" b="1" i="1" kern="10" dirty="0" smtClean="0">
                <a:ln w="9525">
                  <a:solidFill>
                    <a:srgbClr val="002060"/>
                  </a:solidFill>
                  <a:round/>
                  <a:headEnd/>
                  <a:tailEnd/>
                </a:ln>
                <a:latin typeface="Arial Black" pitchFamily="34" charset="0"/>
              </a:rPr>
              <a:t>PROGRAMME TALIBE </a:t>
            </a:r>
            <a:endParaRPr lang="fr-FR" sz="3600" b="1" i="1" kern="10" spc="0" dirty="0">
              <a:ln w="9525">
                <a:solidFill>
                  <a:srgbClr val="002060"/>
                </a:solidFill>
                <a:round/>
                <a:headEnd/>
                <a:tailEnd/>
              </a:ln>
              <a:effectLst/>
              <a:latin typeface="Arial Black" pitchFamily="34" charset="0"/>
            </a:endParaRPr>
          </a:p>
        </p:txBody>
      </p:sp>
      <p:sp>
        <p:nvSpPr>
          <p:cNvPr id="27" name="Espace réservé du contenu 4"/>
          <p:cNvSpPr>
            <a:spLocks noGrp="1"/>
          </p:cNvSpPr>
          <p:nvPr>
            <p:ph sz="half" idx="2"/>
          </p:nvPr>
        </p:nvSpPr>
        <p:spPr>
          <a:xfrm>
            <a:off x="159544" y="4293096"/>
            <a:ext cx="3778470" cy="432048"/>
          </a:xfrm>
        </p:spPr>
        <p:style>
          <a:lnRef idx="1">
            <a:schemeClr val="accent1"/>
          </a:lnRef>
          <a:fillRef idx="3">
            <a:schemeClr val="accent1"/>
          </a:fillRef>
          <a:effectRef idx="2">
            <a:schemeClr val="accent1"/>
          </a:effectRef>
          <a:fontRef idx="minor">
            <a:schemeClr val="lt1"/>
          </a:fontRef>
        </p:style>
        <p:txBody>
          <a:bodyPr>
            <a:normAutofit fontScale="85000" lnSpcReduction="10000"/>
          </a:bodyPr>
          <a:lstStyle/>
          <a:p>
            <a:pPr marL="137160" indent="0" algn="ctr">
              <a:buNone/>
            </a:pPr>
            <a:r>
              <a:rPr lang="fr-FR" b="1" dirty="0" smtClean="0">
                <a:solidFill>
                  <a:schemeClr val="bg1"/>
                </a:solidFill>
                <a:latin typeface="Arial Black" pitchFamily="34" charset="0"/>
              </a:rPr>
              <a:t>PARRAINAGE TALIBE</a:t>
            </a:r>
            <a:endParaRPr lang="fr-FR" b="1" dirty="0">
              <a:solidFill>
                <a:schemeClr val="bg1"/>
              </a:solidFill>
            </a:endParaRPr>
          </a:p>
          <a:p>
            <a:pPr marL="137160" indent="0">
              <a:buNone/>
            </a:pPr>
            <a:endParaRPr lang="fr-FR" b="1" dirty="0">
              <a:latin typeface="Bookman Old Style" pitchFamily="18" charset="0"/>
            </a:endParaRPr>
          </a:p>
        </p:txBody>
      </p:sp>
      <p:sp>
        <p:nvSpPr>
          <p:cNvPr id="24" name="Espace réservé du contenu 4"/>
          <p:cNvSpPr>
            <a:spLocks noGrp="1"/>
          </p:cNvSpPr>
          <p:nvPr>
            <p:ph sz="half" idx="2"/>
          </p:nvPr>
        </p:nvSpPr>
        <p:spPr>
          <a:xfrm>
            <a:off x="0" y="3717032"/>
            <a:ext cx="5656922" cy="504056"/>
          </a:xfrm>
        </p:spPr>
        <p:style>
          <a:lnRef idx="3">
            <a:schemeClr val="lt1"/>
          </a:lnRef>
          <a:fillRef idx="1">
            <a:schemeClr val="dk1"/>
          </a:fillRef>
          <a:effectRef idx="1">
            <a:schemeClr val="dk1"/>
          </a:effectRef>
          <a:fontRef idx="minor">
            <a:schemeClr val="lt1"/>
          </a:fontRef>
        </p:style>
        <p:txBody>
          <a:bodyPr>
            <a:normAutofit/>
          </a:bodyPr>
          <a:lstStyle/>
          <a:p>
            <a:pPr marL="137160" indent="0">
              <a:buNone/>
            </a:pPr>
            <a:r>
              <a:rPr lang="fr-FR" b="1" i="1" dirty="0" smtClean="0">
                <a:solidFill>
                  <a:schemeClr val="tx1"/>
                </a:solidFill>
                <a:latin typeface="Arial Black" pitchFamily="34" charset="0"/>
              </a:rPr>
              <a:t>SOUS PROGRAMMES TALIBE</a:t>
            </a:r>
            <a:endParaRPr lang="fr-FR" b="1" i="1" dirty="0">
              <a:solidFill>
                <a:schemeClr val="tx1"/>
              </a:solidFill>
            </a:endParaRPr>
          </a:p>
          <a:p>
            <a:pPr marL="137160" indent="0">
              <a:buNone/>
            </a:pPr>
            <a:endParaRPr lang="fr-FR" b="1" dirty="0">
              <a:latin typeface="Bookman Old Style" pitchFamily="18" charset="0"/>
            </a:endParaRPr>
          </a:p>
        </p:txBody>
      </p:sp>
      <p:sp>
        <p:nvSpPr>
          <p:cNvPr id="26" name="Espace réservé du contenu 4"/>
          <p:cNvSpPr>
            <a:spLocks noGrp="1"/>
          </p:cNvSpPr>
          <p:nvPr>
            <p:ph sz="half" idx="2"/>
          </p:nvPr>
        </p:nvSpPr>
        <p:spPr>
          <a:xfrm>
            <a:off x="159544" y="4797152"/>
            <a:ext cx="3778468" cy="432048"/>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marL="137160" indent="0" algn="ctr">
              <a:buNone/>
            </a:pPr>
            <a:r>
              <a:rPr lang="fr-FR" b="1" dirty="0" smtClean="0">
                <a:solidFill>
                  <a:schemeClr val="bg1"/>
                </a:solidFill>
                <a:latin typeface="Arial Black" pitchFamily="34" charset="0"/>
              </a:rPr>
              <a:t>KALPE  TALIBE</a:t>
            </a:r>
            <a:endParaRPr lang="fr-FR" b="1" dirty="0">
              <a:solidFill>
                <a:schemeClr val="bg1"/>
              </a:solidFill>
            </a:endParaRPr>
          </a:p>
          <a:p>
            <a:pPr marL="137160" indent="0">
              <a:buNone/>
            </a:pPr>
            <a:endParaRPr lang="fr-FR" b="1" dirty="0">
              <a:latin typeface="Bookman Old Style" pitchFamily="18" charset="0"/>
            </a:endParaRPr>
          </a:p>
        </p:txBody>
      </p:sp>
      <p:sp>
        <p:nvSpPr>
          <p:cNvPr id="29" name="Espace réservé du contenu 4"/>
          <p:cNvSpPr>
            <a:spLocks noGrp="1"/>
          </p:cNvSpPr>
          <p:nvPr>
            <p:ph sz="half" idx="2"/>
          </p:nvPr>
        </p:nvSpPr>
        <p:spPr>
          <a:xfrm>
            <a:off x="231552" y="5301208"/>
            <a:ext cx="3620368" cy="432048"/>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marL="137160" indent="0" algn="ctr">
              <a:buNone/>
            </a:pPr>
            <a:r>
              <a:rPr lang="fr-FR" b="1" dirty="0" smtClean="0">
                <a:solidFill>
                  <a:schemeClr val="bg1"/>
                </a:solidFill>
                <a:latin typeface="Arial Black" pitchFamily="34" charset="0"/>
              </a:rPr>
              <a:t>BOL  TALIBE</a:t>
            </a:r>
            <a:endParaRPr lang="fr-FR" b="1" dirty="0">
              <a:solidFill>
                <a:schemeClr val="bg1"/>
              </a:solidFill>
            </a:endParaRPr>
          </a:p>
          <a:p>
            <a:pPr marL="137160" indent="0">
              <a:buNone/>
            </a:pPr>
            <a:endParaRPr lang="fr-FR" b="1" dirty="0">
              <a:latin typeface="Bookman Old Style" pitchFamily="18" charset="0"/>
            </a:endParaRPr>
          </a:p>
        </p:txBody>
      </p:sp>
      <p:sp>
        <p:nvSpPr>
          <p:cNvPr id="30" name="Espace réservé du contenu 4"/>
          <p:cNvSpPr>
            <a:spLocks noGrp="1"/>
          </p:cNvSpPr>
          <p:nvPr>
            <p:ph sz="half" idx="2"/>
          </p:nvPr>
        </p:nvSpPr>
        <p:spPr>
          <a:xfrm>
            <a:off x="5703483" y="3789040"/>
            <a:ext cx="3440517" cy="432048"/>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marL="137160" indent="0" algn="ctr">
              <a:buNone/>
            </a:pPr>
            <a:r>
              <a:rPr lang="fr-FR" b="1" dirty="0" smtClean="0">
                <a:solidFill>
                  <a:schemeClr val="bg1"/>
                </a:solidFill>
                <a:latin typeface="Arial Black" pitchFamily="34" charset="0"/>
              </a:rPr>
              <a:t>HYGIENE  TALIBE</a:t>
            </a:r>
            <a:endParaRPr lang="fr-FR" b="1" dirty="0">
              <a:solidFill>
                <a:schemeClr val="bg1"/>
              </a:solidFill>
            </a:endParaRPr>
          </a:p>
          <a:p>
            <a:pPr marL="137160" indent="0">
              <a:buNone/>
            </a:pPr>
            <a:endParaRPr lang="fr-FR" b="1" dirty="0">
              <a:latin typeface="Bookman Old Style" pitchFamily="18" charset="0"/>
            </a:endParaRPr>
          </a:p>
        </p:txBody>
      </p:sp>
      <p:pic>
        <p:nvPicPr>
          <p:cNvPr id="32" name="Image 31" descr="http://ts4.mm.bing.net/th?id=JN.g5rlZErXZ8tmpS51maRMBg&amp;pid=15.1&amp;H=121&amp;W=160"/>
          <p:cNvPicPr/>
          <p:nvPr/>
        </p:nvPicPr>
        <p:blipFill>
          <a:blip r:embed="rId7"/>
          <a:srcRect/>
          <a:stretch>
            <a:fillRect/>
          </a:stretch>
        </p:blipFill>
        <p:spPr bwMode="auto">
          <a:xfrm>
            <a:off x="4035076" y="4343333"/>
            <a:ext cx="1473028" cy="1389923"/>
          </a:xfrm>
          <a:prstGeom prst="rect">
            <a:avLst/>
          </a:prstGeom>
          <a:noFill/>
          <a:ln w="9525">
            <a:noFill/>
            <a:miter lim="800000"/>
            <a:headEnd/>
            <a:tailEnd/>
          </a:ln>
        </p:spPr>
      </p:pic>
      <p:pic>
        <p:nvPicPr>
          <p:cNvPr id="33" name="Image 32" descr="http://ts2.mm.bing.net/th?id=JN.hg3y7s%2bKaZTpEPLpulOS%2fQ&amp;pid=15.1&amp;H=120&amp;W=160"/>
          <p:cNvPicPr/>
          <p:nvPr/>
        </p:nvPicPr>
        <p:blipFill>
          <a:blip r:embed="rId8"/>
          <a:srcRect l="18889"/>
          <a:stretch>
            <a:fillRect/>
          </a:stretch>
        </p:blipFill>
        <p:spPr bwMode="auto">
          <a:xfrm>
            <a:off x="5580112" y="4343332"/>
            <a:ext cx="1496455" cy="1389924"/>
          </a:xfrm>
          <a:prstGeom prst="rect">
            <a:avLst/>
          </a:prstGeom>
          <a:ln>
            <a:noFill/>
          </a:ln>
          <a:effectLst>
            <a:outerShdw blurRad="292100" dist="139700" dir="2700000" algn="tl" rotWithShape="0">
              <a:srgbClr val="333333">
                <a:alpha val="65000"/>
              </a:srgbClr>
            </a:outerShdw>
          </a:effectLst>
        </p:spPr>
      </p:pic>
      <p:pic>
        <p:nvPicPr>
          <p:cNvPr id="34" name="Image 33" descr="http://ts2.mm.bing.net/th?id=JN.Q3MeBXQOCOWvdpc9HmS26w&amp;pid=15.1&amp;H=119&amp;W=160"/>
          <p:cNvPicPr/>
          <p:nvPr/>
        </p:nvPicPr>
        <p:blipFill>
          <a:blip r:embed="rId9"/>
          <a:srcRect/>
          <a:stretch>
            <a:fillRect/>
          </a:stretch>
        </p:blipFill>
        <p:spPr bwMode="auto">
          <a:xfrm>
            <a:off x="7236297" y="4305977"/>
            <a:ext cx="1728192" cy="1427279"/>
          </a:xfrm>
          <a:prstGeom prst="rect">
            <a:avLst/>
          </a:prstGeom>
          <a:noFill/>
          <a:ln w="9525">
            <a:noFill/>
            <a:miter lim="800000"/>
            <a:headEnd/>
            <a:tailEnd/>
          </a:ln>
        </p:spPr>
      </p:pic>
    </p:spTree>
    <p:extLst>
      <p:ext uri="{BB962C8B-B14F-4D97-AF65-F5344CB8AC3E}">
        <p14:creationId xmlns:p14="http://schemas.microsoft.com/office/powerpoint/2010/main" val="2297428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525</TotalTime>
  <Words>328</Words>
  <Application>Microsoft Office PowerPoint</Application>
  <PresentationFormat>Affichage à l'écran (4:3)</PresentationFormat>
  <Paragraphs>57</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Apex</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 WAQF</dc:title>
  <dc:creator>DABO</dc:creator>
  <cp:lastModifiedBy>HP</cp:lastModifiedBy>
  <cp:revision>20</cp:revision>
  <cp:lastPrinted>2019-11-21T16:28:57Z</cp:lastPrinted>
  <dcterms:created xsi:type="dcterms:W3CDTF">2019-11-18T14:25:34Z</dcterms:created>
  <dcterms:modified xsi:type="dcterms:W3CDTF">2019-11-21T16:32:34Z</dcterms:modified>
</cp:coreProperties>
</file>