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9019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415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864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697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19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9732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85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8331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610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289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946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9FBBB-EAB4-4900-BE99-02580FF0A2AF}" type="datetimeFigureOut">
              <a:rPr lang="fr-FR" smtClean="0"/>
              <a:t>12/12/2019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8A6CF-654C-4AF6-A99B-4D297ADF47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627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116" y="348935"/>
            <a:ext cx="11939807" cy="861774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S</a:t>
            </a:r>
            <a:r>
              <a:rPr lang="fr-FR" sz="5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ystème de </a:t>
            </a:r>
            <a:r>
              <a:rPr lang="fr-FR" sz="5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G</a:t>
            </a:r>
            <a:r>
              <a:rPr lang="fr-FR" sz="5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estion </a:t>
            </a:r>
            <a:r>
              <a:rPr lang="fr-FR" sz="5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I</a:t>
            </a:r>
            <a:r>
              <a:rPr lang="fr-FR" sz="5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ntégré de </a:t>
            </a:r>
            <a:r>
              <a:rPr lang="fr-FR" sz="5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S</a:t>
            </a:r>
            <a:r>
              <a:rPr lang="fr-FR" sz="50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Detente" pitchFamily="2" charset="0"/>
              </a:rPr>
              <a:t>ervices</a:t>
            </a:r>
            <a:endParaRPr lang="fr-FR" sz="50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Detente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01404" y="972465"/>
            <a:ext cx="7959230" cy="3170099"/>
          </a:xfrm>
          <a:prstGeom prst="rect">
            <a:avLst/>
          </a:prstGeom>
          <a:noFill/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AcmeFont" pitchFamily="2" charset="0"/>
              </a:rPr>
              <a:t>S.G.I.S</a:t>
            </a:r>
            <a:endParaRPr lang="fr-FR" sz="200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AcmeFont" pitchFamily="2" charset="0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9518" y="3873706"/>
            <a:ext cx="2523002" cy="249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50330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2394282"/>
            <a:ext cx="11526252" cy="3741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7826233" y="1136481"/>
            <a:ext cx="3400290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Référence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3780" y="1344190"/>
            <a:ext cx="4259500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Pied de page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66FF33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631658" y="4575181"/>
            <a:ext cx="10912641" cy="1285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Sous-titre 2"/>
          <p:cNvSpPr txBox="1">
            <a:spLocks/>
          </p:cNvSpPr>
          <p:nvPr/>
        </p:nvSpPr>
        <p:spPr>
          <a:xfrm>
            <a:off x="4881450" y="4955047"/>
            <a:ext cx="3565754" cy="402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Info complémentaires</a:t>
            </a:r>
            <a:endParaRPr lang="fr-FR" sz="2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8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/>
      <p:bldP spid="6" grpId="0"/>
      <p:bldP spid="13" grpId="0" animBg="1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4" y="235127"/>
            <a:ext cx="5823284" cy="6418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8061976" y="2410588"/>
            <a:ext cx="309725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FACTURE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66FF33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65945" y="6001005"/>
            <a:ext cx="5317497" cy="4840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Sous-titre 2"/>
          <p:cNvSpPr txBox="1">
            <a:spLocks/>
          </p:cNvSpPr>
          <p:nvPr/>
        </p:nvSpPr>
        <p:spPr>
          <a:xfrm>
            <a:off x="2634916" y="6115112"/>
            <a:ext cx="1260004" cy="297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INFOS UTILES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sp>
        <p:nvSpPr>
          <p:cNvPr id="18" name="Sous-titre 2"/>
          <p:cNvSpPr>
            <a:spLocks noGrp="1"/>
          </p:cNvSpPr>
          <p:nvPr>
            <p:ph type="subTitle" idx="1"/>
          </p:nvPr>
        </p:nvSpPr>
        <p:spPr>
          <a:xfrm>
            <a:off x="1216008" y="435888"/>
            <a:ext cx="4366645" cy="42621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sz="4300" dirty="0" smtClean="0">
                <a:latin typeface="Garamond" panose="02020404030301010803" pitchFamily="18" charset="0"/>
              </a:rPr>
              <a:t>Informations de la société</a:t>
            </a:r>
            <a:endParaRPr lang="fr-FR" sz="4300" dirty="0">
              <a:latin typeface="Garamond" panose="02020404030301010803" pitchFamily="18" charset="0"/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69" y="409769"/>
            <a:ext cx="512490" cy="512490"/>
          </a:xfrm>
          <a:prstGeom prst="rect">
            <a:avLst/>
          </a:prstGeom>
        </p:spPr>
      </p:pic>
      <p:sp>
        <p:nvSpPr>
          <p:cNvPr id="20" name="Rectangle à coins arrondis 19"/>
          <p:cNvSpPr/>
          <p:nvPr/>
        </p:nvSpPr>
        <p:spPr>
          <a:xfrm>
            <a:off x="446070" y="1746609"/>
            <a:ext cx="2369320" cy="105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Sous-titre 2"/>
          <p:cNvSpPr txBox="1">
            <a:spLocks/>
          </p:cNvSpPr>
          <p:nvPr/>
        </p:nvSpPr>
        <p:spPr>
          <a:xfrm>
            <a:off x="645710" y="1507403"/>
            <a:ext cx="1541817" cy="39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u="sng" dirty="0" smtClean="0">
                <a:latin typeface="Garamond" panose="02020404030301010803" pitchFamily="18" charset="0"/>
              </a:rPr>
              <a:t>Infos client</a:t>
            </a:r>
            <a:endParaRPr lang="fr-FR" sz="1000" b="1" u="sng" dirty="0">
              <a:latin typeface="Garamond" panose="02020404030301010803" pitchFamily="18" charset="0"/>
            </a:endParaRPr>
          </a:p>
        </p:txBody>
      </p:sp>
      <p:sp>
        <p:nvSpPr>
          <p:cNvPr id="22" name="Sous-titre 2"/>
          <p:cNvSpPr txBox="1">
            <a:spLocks/>
          </p:cNvSpPr>
          <p:nvPr/>
        </p:nvSpPr>
        <p:spPr>
          <a:xfrm>
            <a:off x="681834" y="1803667"/>
            <a:ext cx="1953082" cy="32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Nom &amp; Prénom/Raison Sociale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sp>
        <p:nvSpPr>
          <p:cNvPr id="23" name="Sous-titre 2"/>
          <p:cNvSpPr txBox="1">
            <a:spLocks/>
          </p:cNvSpPr>
          <p:nvPr/>
        </p:nvSpPr>
        <p:spPr>
          <a:xfrm>
            <a:off x="702314" y="2076287"/>
            <a:ext cx="1485213" cy="765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Adresse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Téléphone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E-mail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sp>
        <p:nvSpPr>
          <p:cNvPr id="27" name="Sous-titre 2"/>
          <p:cNvSpPr txBox="1">
            <a:spLocks/>
          </p:cNvSpPr>
          <p:nvPr/>
        </p:nvSpPr>
        <p:spPr>
          <a:xfrm>
            <a:off x="2053021" y="896645"/>
            <a:ext cx="1869275" cy="3426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FACTURE N°:</a:t>
            </a:r>
            <a:endParaRPr lang="fr-FR" sz="2000" b="1" dirty="0">
              <a:latin typeface="Garamond" panose="02020404030301010803" pitchFamily="18" charset="0"/>
            </a:endParaRPr>
          </a:p>
        </p:txBody>
      </p:sp>
      <p:cxnSp>
        <p:nvCxnSpPr>
          <p:cNvPr id="28" name="Connecteur droit 27"/>
          <p:cNvCxnSpPr/>
          <p:nvPr/>
        </p:nvCxnSpPr>
        <p:spPr>
          <a:xfrm>
            <a:off x="994655" y="813128"/>
            <a:ext cx="4792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à coins arrondis 29"/>
          <p:cNvSpPr/>
          <p:nvPr/>
        </p:nvSpPr>
        <p:spPr>
          <a:xfrm>
            <a:off x="3417871" y="1789419"/>
            <a:ext cx="2369320" cy="105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Sous-titre 2"/>
          <p:cNvSpPr txBox="1">
            <a:spLocks/>
          </p:cNvSpPr>
          <p:nvPr/>
        </p:nvSpPr>
        <p:spPr>
          <a:xfrm>
            <a:off x="3617511" y="1550213"/>
            <a:ext cx="1541817" cy="39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u="sng" dirty="0" smtClean="0">
                <a:latin typeface="Garamond" panose="02020404030301010803" pitchFamily="18" charset="0"/>
              </a:rPr>
              <a:t>Référence de la facture</a:t>
            </a:r>
            <a:endParaRPr lang="fr-FR" sz="1000" b="1" u="sng" dirty="0">
              <a:latin typeface="Garamond" panose="02020404030301010803" pitchFamily="18" charset="0"/>
            </a:endParaRPr>
          </a:p>
        </p:txBody>
      </p:sp>
      <p:sp>
        <p:nvSpPr>
          <p:cNvPr id="33" name="Sous-titre 2"/>
          <p:cNvSpPr txBox="1">
            <a:spLocks/>
          </p:cNvSpPr>
          <p:nvPr/>
        </p:nvSpPr>
        <p:spPr>
          <a:xfrm>
            <a:off x="3674115" y="1926585"/>
            <a:ext cx="1485213" cy="765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Référence :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Date :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N° Client :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920779"/>
              </p:ext>
            </p:extLst>
          </p:nvPr>
        </p:nvGraphicFramePr>
        <p:xfrm>
          <a:off x="463877" y="3138208"/>
          <a:ext cx="54229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726"/>
                <a:gridCol w="1355726"/>
                <a:gridCol w="1355726"/>
                <a:gridCol w="135572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Désignation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Quantité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Prix Unitaire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Prix Total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211507"/>
              </p:ext>
            </p:extLst>
          </p:nvPr>
        </p:nvGraphicFramePr>
        <p:xfrm>
          <a:off x="460537" y="3583384"/>
          <a:ext cx="54229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726"/>
                <a:gridCol w="1355726"/>
                <a:gridCol w="1355726"/>
                <a:gridCol w="135572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085920"/>
              </p:ext>
            </p:extLst>
          </p:nvPr>
        </p:nvGraphicFramePr>
        <p:xfrm>
          <a:off x="463877" y="4048441"/>
          <a:ext cx="54229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726"/>
                <a:gridCol w="1355726"/>
                <a:gridCol w="1355726"/>
                <a:gridCol w="135572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43542"/>
              </p:ext>
            </p:extLst>
          </p:nvPr>
        </p:nvGraphicFramePr>
        <p:xfrm>
          <a:off x="4526995" y="4493617"/>
          <a:ext cx="1356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fr-FR" dirty="0" smtClean="0"/>
                        <a:t> </a:t>
                      </a:r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3752"/>
              </p:ext>
            </p:extLst>
          </p:nvPr>
        </p:nvGraphicFramePr>
        <p:xfrm>
          <a:off x="4526995" y="4901442"/>
          <a:ext cx="1356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TVA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75031"/>
              </p:ext>
            </p:extLst>
          </p:nvPr>
        </p:nvGraphicFramePr>
        <p:xfrm>
          <a:off x="4526995" y="5310308"/>
          <a:ext cx="1356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fr-FR" dirty="0" smtClean="0"/>
                        <a:t> </a:t>
                      </a:r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TTC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Rectangle 39"/>
          <p:cNvSpPr/>
          <p:nvPr/>
        </p:nvSpPr>
        <p:spPr>
          <a:xfrm>
            <a:off x="8640692" y="3617554"/>
            <a:ext cx="193982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Final 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66FF33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25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3" grpId="0" animBg="1"/>
      <p:bldP spid="16" grpId="0"/>
      <p:bldP spid="18" grpId="0" build="p"/>
      <p:bldP spid="20" grpId="0" animBg="1"/>
      <p:bldP spid="21" grpId="0"/>
      <p:bldP spid="22" grpId="0"/>
      <p:bldP spid="23" grpId="0"/>
      <p:bldP spid="27" grpId="0"/>
      <p:bldP spid="30" grpId="0" animBg="1"/>
      <p:bldP spid="31" grpId="0"/>
      <p:bldP spid="33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9074" y="2368876"/>
            <a:ext cx="11201400" cy="352659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Maintenant si par exemple mon client est un particulier qui se présente pour payer un service dans l'</a:t>
            </a:r>
            <a:r>
              <a:rPr lang="fr-FR" sz="4300" dirty="0" err="1" smtClean="0">
                <a:solidFill>
                  <a:schemeClr val="bg1"/>
                </a:solidFill>
                <a:latin typeface="Garamond" panose="02020404030301010803" pitchFamily="18" charset="0"/>
              </a:rPr>
              <a:t>immediat</a:t>
            </a: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 et qu'il n'y a pas lieu de mentionner une référence, on va tout simplement mettre la mention </a:t>
            </a:r>
            <a: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"N/A".</a:t>
            </a:r>
          </a:p>
          <a:p>
            <a:pPr algn="l"/>
            <a:endParaRPr lang="fr-FR" sz="4300" b="1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algn="l"/>
            <a:r>
              <a:rPr lang="fr-FR" sz="4400" b="1" dirty="0">
                <a:solidFill>
                  <a:srgbClr val="FF0000"/>
                </a:solidFill>
                <a:latin typeface="Garamond" panose="02020404030301010803" pitchFamily="18" charset="0"/>
              </a:rPr>
              <a:t>N/A</a:t>
            </a: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 qui signifie Non Applicable se mettra partout ou une mention n'est pas demandée.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45052" y="1160545"/>
            <a:ext cx="196265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NOTA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83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7472" y="951507"/>
            <a:ext cx="11032958" cy="180450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Donc quelque soit le service ou produit, ce model de facture répond parfaitement à la demande.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Quelques exemples :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3308685"/>
            <a:ext cx="11526252" cy="2815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648980"/>
              </p:ext>
            </p:extLst>
          </p:nvPr>
        </p:nvGraphicFramePr>
        <p:xfrm>
          <a:off x="981237" y="3679637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668"/>
                <a:gridCol w="1431758"/>
                <a:gridCol w="1961148"/>
                <a:gridCol w="199724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870485"/>
              </p:ext>
            </p:extLst>
          </p:nvPr>
        </p:nvGraphicFramePr>
        <p:xfrm>
          <a:off x="9083841" y="4683195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HT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640120"/>
              </p:ext>
            </p:extLst>
          </p:nvPr>
        </p:nvGraphicFramePr>
        <p:xfrm>
          <a:off x="9083841" y="5091020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TVA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977413"/>
              </p:ext>
            </p:extLst>
          </p:nvPr>
        </p:nvGraphicFramePr>
        <p:xfrm>
          <a:off x="9083841" y="5499886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TTC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984211"/>
              </p:ext>
            </p:extLst>
          </p:nvPr>
        </p:nvGraphicFramePr>
        <p:xfrm>
          <a:off x="977897" y="4227459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668"/>
                <a:gridCol w="1431758"/>
                <a:gridCol w="1961148"/>
                <a:gridCol w="199724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074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7472" y="951507"/>
            <a:ext cx="11032958" cy="2180196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fr-FR" sz="84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Facture pour la vente d'un billet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Les info comme :</a:t>
            </a:r>
          </a:p>
          <a:p>
            <a:pPr lvl="1" algn="l"/>
            <a:r>
              <a:rPr lang="fr-FR" sz="3900" b="1" dirty="0" smtClean="0">
                <a:solidFill>
                  <a:srgbClr val="66FF33"/>
                </a:solidFill>
                <a:latin typeface="Garamond" panose="02020404030301010803" pitchFamily="18" charset="0"/>
              </a:rPr>
              <a:t>N° Billet</a:t>
            </a:r>
          </a:p>
          <a:p>
            <a:pPr lvl="1" algn="l"/>
            <a:r>
              <a:rPr lang="fr-FR" sz="3900" b="1" dirty="0" smtClean="0">
                <a:solidFill>
                  <a:srgbClr val="66FF33"/>
                </a:solidFill>
                <a:latin typeface="Garamond" panose="02020404030301010803" pitchFamily="18" charset="0"/>
              </a:rPr>
              <a:t>PNR</a:t>
            </a:r>
          </a:p>
          <a:p>
            <a:pPr lvl="1" algn="l"/>
            <a:r>
              <a:rPr lang="fr-FR" sz="3900" b="1" dirty="0" smtClean="0">
                <a:solidFill>
                  <a:srgbClr val="66FF33"/>
                </a:solidFill>
                <a:latin typeface="Garamond" panose="02020404030301010803" pitchFamily="18" charset="0"/>
              </a:rPr>
              <a:t>GDS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Sont déjà présent sur le billet du passager. Sinon on pourra les placer dans la partie référence de l'entête. 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3308685"/>
            <a:ext cx="11526252" cy="2815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648980"/>
              </p:ext>
            </p:extLst>
          </p:nvPr>
        </p:nvGraphicFramePr>
        <p:xfrm>
          <a:off x="981237" y="3679637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668"/>
                <a:gridCol w="1431758"/>
                <a:gridCol w="1961148"/>
                <a:gridCol w="199724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120233"/>
              </p:ext>
            </p:extLst>
          </p:nvPr>
        </p:nvGraphicFramePr>
        <p:xfrm>
          <a:off x="9083841" y="4731323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21038"/>
              </p:ext>
            </p:extLst>
          </p:nvPr>
        </p:nvGraphicFramePr>
        <p:xfrm>
          <a:off x="9083841" y="5139148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931226"/>
              </p:ext>
            </p:extLst>
          </p:nvPr>
        </p:nvGraphicFramePr>
        <p:xfrm>
          <a:off x="9083841" y="5548014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505500"/>
              </p:ext>
            </p:extLst>
          </p:nvPr>
        </p:nvGraphicFramePr>
        <p:xfrm>
          <a:off x="977897" y="4227459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668"/>
                <a:gridCol w="1431758"/>
                <a:gridCol w="1961148"/>
                <a:gridCol w="199724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Billet aller-retour</a:t>
                      </a:r>
                      <a:r>
                        <a:rPr lang="fr-FR" baseline="0" dirty="0" smtClean="0"/>
                        <a:t> NKT - DKR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116"/>
              </p:ext>
            </p:extLst>
          </p:nvPr>
        </p:nvGraphicFramePr>
        <p:xfrm>
          <a:off x="7038473" y="4738408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HT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58294"/>
              </p:ext>
            </p:extLst>
          </p:nvPr>
        </p:nvGraphicFramePr>
        <p:xfrm>
          <a:off x="7038473" y="5146233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TVA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07365"/>
              </p:ext>
            </p:extLst>
          </p:nvPr>
        </p:nvGraphicFramePr>
        <p:xfrm>
          <a:off x="7038473" y="5555099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TTC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260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7472" y="951507"/>
            <a:ext cx="11032958" cy="2180196"/>
          </a:xfrm>
        </p:spPr>
        <p:txBody>
          <a:bodyPr>
            <a:normAutofit/>
          </a:bodyPr>
          <a:lstStyle/>
          <a:p>
            <a:pPr algn="l"/>
            <a:r>
              <a:rPr lang="fr-FR" sz="4000" b="1" dirty="0" smtClean="0">
                <a:solidFill>
                  <a:schemeClr val="bg1"/>
                </a:solidFill>
                <a:latin typeface="Garamond" panose="02020404030301010803" pitchFamily="18" charset="0"/>
              </a:rPr>
              <a:t>Facture pour la vente d'une assurance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3308685"/>
            <a:ext cx="11526252" cy="28153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648980"/>
              </p:ext>
            </p:extLst>
          </p:nvPr>
        </p:nvGraphicFramePr>
        <p:xfrm>
          <a:off x="981237" y="3679637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668"/>
                <a:gridCol w="1431758"/>
                <a:gridCol w="1961148"/>
                <a:gridCol w="199724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117628"/>
              </p:ext>
            </p:extLst>
          </p:nvPr>
        </p:nvGraphicFramePr>
        <p:xfrm>
          <a:off x="9083841" y="4731323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21038"/>
              </p:ext>
            </p:extLst>
          </p:nvPr>
        </p:nvGraphicFramePr>
        <p:xfrm>
          <a:off x="9083841" y="5139148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222715"/>
              </p:ext>
            </p:extLst>
          </p:nvPr>
        </p:nvGraphicFramePr>
        <p:xfrm>
          <a:off x="9083841" y="5548014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780053"/>
              </p:ext>
            </p:extLst>
          </p:nvPr>
        </p:nvGraphicFramePr>
        <p:xfrm>
          <a:off x="977897" y="4227459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7668"/>
                <a:gridCol w="1431758"/>
                <a:gridCol w="1961148"/>
                <a:gridCol w="1997242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Assurance</a:t>
                      </a:r>
                      <a:r>
                        <a:rPr lang="fr-FR" baseline="0" dirty="0" smtClean="0"/>
                        <a:t> voyage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01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20 000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5116"/>
              </p:ext>
            </p:extLst>
          </p:nvPr>
        </p:nvGraphicFramePr>
        <p:xfrm>
          <a:off x="7038473" y="4738408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HT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58294"/>
              </p:ext>
            </p:extLst>
          </p:nvPr>
        </p:nvGraphicFramePr>
        <p:xfrm>
          <a:off x="7038473" y="5146233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TVA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07365"/>
              </p:ext>
            </p:extLst>
          </p:nvPr>
        </p:nvGraphicFramePr>
        <p:xfrm>
          <a:off x="7038473" y="5555099"/>
          <a:ext cx="1981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8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TTC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738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4" y="235127"/>
            <a:ext cx="5823284" cy="641833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269354" y="1128604"/>
            <a:ext cx="576815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fr-FR" sz="3000" b="1" cap="none" spc="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Garamond" panose="02020404030301010803" pitchFamily="18" charset="0"/>
              </a:rPr>
              <a:t>Donc comme vous venez de le voir, pas besoin d'un model de facture différent pour chaque service ou produit vendu</a:t>
            </a:r>
            <a:endParaRPr lang="fr-FR" sz="3000" b="1" cap="none" spc="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Garamond" panose="02020404030301010803" pitchFamily="18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65945" y="6001005"/>
            <a:ext cx="5317497" cy="4840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Sous-titre 2"/>
          <p:cNvSpPr txBox="1">
            <a:spLocks/>
          </p:cNvSpPr>
          <p:nvPr/>
        </p:nvSpPr>
        <p:spPr>
          <a:xfrm>
            <a:off x="2634916" y="6115112"/>
            <a:ext cx="1260004" cy="297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INFOS UTILES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sp>
        <p:nvSpPr>
          <p:cNvPr id="18" name="Sous-titre 2"/>
          <p:cNvSpPr>
            <a:spLocks noGrp="1"/>
          </p:cNvSpPr>
          <p:nvPr>
            <p:ph type="subTitle" idx="1"/>
          </p:nvPr>
        </p:nvSpPr>
        <p:spPr>
          <a:xfrm>
            <a:off x="1216008" y="435888"/>
            <a:ext cx="4366645" cy="426212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sz="4300" dirty="0" smtClean="0">
                <a:latin typeface="Garamond" panose="02020404030301010803" pitchFamily="18" charset="0"/>
              </a:rPr>
              <a:t>Informations de la société</a:t>
            </a:r>
            <a:endParaRPr lang="fr-FR" sz="4300" dirty="0">
              <a:latin typeface="Garamond" panose="02020404030301010803" pitchFamily="18" charset="0"/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69" y="409769"/>
            <a:ext cx="512490" cy="512490"/>
          </a:xfrm>
          <a:prstGeom prst="rect">
            <a:avLst/>
          </a:prstGeom>
        </p:spPr>
      </p:pic>
      <p:sp>
        <p:nvSpPr>
          <p:cNvPr id="20" name="Rectangle à coins arrondis 19"/>
          <p:cNvSpPr/>
          <p:nvPr/>
        </p:nvSpPr>
        <p:spPr>
          <a:xfrm>
            <a:off x="446070" y="1746609"/>
            <a:ext cx="2369320" cy="105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Sous-titre 2"/>
          <p:cNvSpPr txBox="1">
            <a:spLocks/>
          </p:cNvSpPr>
          <p:nvPr/>
        </p:nvSpPr>
        <p:spPr>
          <a:xfrm>
            <a:off x="645710" y="1507403"/>
            <a:ext cx="1541817" cy="39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u="sng" dirty="0" smtClean="0">
                <a:latin typeface="Garamond" panose="02020404030301010803" pitchFamily="18" charset="0"/>
              </a:rPr>
              <a:t>Infos client</a:t>
            </a:r>
            <a:endParaRPr lang="fr-FR" sz="1000" b="1" u="sng" dirty="0">
              <a:latin typeface="Garamond" panose="02020404030301010803" pitchFamily="18" charset="0"/>
            </a:endParaRPr>
          </a:p>
        </p:txBody>
      </p:sp>
      <p:sp>
        <p:nvSpPr>
          <p:cNvPr id="22" name="Sous-titre 2"/>
          <p:cNvSpPr txBox="1">
            <a:spLocks/>
          </p:cNvSpPr>
          <p:nvPr/>
        </p:nvSpPr>
        <p:spPr>
          <a:xfrm>
            <a:off x="681834" y="1803667"/>
            <a:ext cx="1953082" cy="320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Nom &amp; Prénom/Raison Sociale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sp>
        <p:nvSpPr>
          <p:cNvPr id="23" name="Sous-titre 2"/>
          <p:cNvSpPr txBox="1">
            <a:spLocks/>
          </p:cNvSpPr>
          <p:nvPr/>
        </p:nvSpPr>
        <p:spPr>
          <a:xfrm>
            <a:off x="702314" y="2076287"/>
            <a:ext cx="1485213" cy="765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Adresse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Téléphone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E-mail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sp>
        <p:nvSpPr>
          <p:cNvPr id="27" name="Sous-titre 2"/>
          <p:cNvSpPr txBox="1">
            <a:spLocks/>
          </p:cNvSpPr>
          <p:nvPr/>
        </p:nvSpPr>
        <p:spPr>
          <a:xfrm>
            <a:off x="2053021" y="896645"/>
            <a:ext cx="1869275" cy="3426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FACTURE N°:</a:t>
            </a:r>
            <a:endParaRPr lang="fr-FR" sz="2000" b="1" dirty="0">
              <a:latin typeface="Garamond" panose="02020404030301010803" pitchFamily="18" charset="0"/>
            </a:endParaRPr>
          </a:p>
        </p:txBody>
      </p:sp>
      <p:cxnSp>
        <p:nvCxnSpPr>
          <p:cNvPr id="28" name="Connecteur droit 27"/>
          <p:cNvCxnSpPr/>
          <p:nvPr/>
        </p:nvCxnSpPr>
        <p:spPr>
          <a:xfrm>
            <a:off x="994655" y="813128"/>
            <a:ext cx="47925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à coins arrondis 29"/>
          <p:cNvSpPr/>
          <p:nvPr/>
        </p:nvSpPr>
        <p:spPr>
          <a:xfrm>
            <a:off x="3417871" y="1789419"/>
            <a:ext cx="2369320" cy="1052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1" name="Sous-titre 2"/>
          <p:cNvSpPr txBox="1">
            <a:spLocks/>
          </p:cNvSpPr>
          <p:nvPr/>
        </p:nvSpPr>
        <p:spPr>
          <a:xfrm>
            <a:off x="3617511" y="1550213"/>
            <a:ext cx="1541817" cy="39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u="sng" dirty="0" smtClean="0">
                <a:latin typeface="Garamond" panose="02020404030301010803" pitchFamily="18" charset="0"/>
              </a:rPr>
              <a:t>Référence de la facture</a:t>
            </a:r>
            <a:endParaRPr lang="fr-FR" sz="1000" b="1" u="sng" dirty="0">
              <a:latin typeface="Garamond" panose="02020404030301010803" pitchFamily="18" charset="0"/>
            </a:endParaRPr>
          </a:p>
        </p:txBody>
      </p:sp>
      <p:sp>
        <p:nvSpPr>
          <p:cNvPr id="33" name="Sous-titre 2"/>
          <p:cNvSpPr txBox="1">
            <a:spLocks/>
          </p:cNvSpPr>
          <p:nvPr/>
        </p:nvSpPr>
        <p:spPr>
          <a:xfrm>
            <a:off x="3674115" y="1926585"/>
            <a:ext cx="1485213" cy="765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Référence :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Date :</a:t>
            </a:r>
          </a:p>
          <a:p>
            <a:pPr algn="l"/>
            <a:r>
              <a:rPr lang="fr-FR" sz="1000" b="1" dirty="0" smtClean="0">
                <a:latin typeface="Garamond" panose="02020404030301010803" pitchFamily="18" charset="0"/>
              </a:rPr>
              <a:t>N° Client :</a:t>
            </a:r>
            <a:endParaRPr lang="fr-FR" sz="1000" b="1" dirty="0">
              <a:latin typeface="Garamond" panose="02020404030301010803" pitchFamily="18" charset="0"/>
            </a:endParaRPr>
          </a:p>
        </p:txBody>
      </p:sp>
      <p:graphicFrame>
        <p:nvGraphicFramePr>
          <p:cNvPr id="34" name="Tableau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920779"/>
              </p:ext>
            </p:extLst>
          </p:nvPr>
        </p:nvGraphicFramePr>
        <p:xfrm>
          <a:off x="463877" y="3138208"/>
          <a:ext cx="54229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726"/>
                <a:gridCol w="1355726"/>
                <a:gridCol w="1355726"/>
                <a:gridCol w="135572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Désignation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Quantité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Prix Unitaire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Prix Total</a:t>
                      </a:r>
                      <a:endParaRPr lang="fr-FR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7211507"/>
              </p:ext>
            </p:extLst>
          </p:nvPr>
        </p:nvGraphicFramePr>
        <p:xfrm>
          <a:off x="460537" y="3583384"/>
          <a:ext cx="54229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726"/>
                <a:gridCol w="1355726"/>
                <a:gridCol w="1355726"/>
                <a:gridCol w="135572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au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085920"/>
              </p:ext>
            </p:extLst>
          </p:nvPr>
        </p:nvGraphicFramePr>
        <p:xfrm>
          <a:off x="463877" y="4048441"/>
          <a:ext cx="542290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726"/>
                <a:gridCol w="1355726"/>
                <a:gridCol w="1355726"/>
                <a:gridCol w="1355726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au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43542"/>
              </p:ext>
            </p:extLst>
          </p:nvPr>
        </p:nvGraphicFramePr>
        <p:xfrm>
          <a:off x="4526995" y="4493617"/>
          <a:ext cx="1356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fr-FR" dirty="0" smtClean="0"/>
                        <a:t> </a:t>
                      </a:r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HT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8" name="Tableau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93752"/>
              </p:ext>
            </p:extLst>
          </p:nvPr>
        </p:nvGraphicFramePr>
        <p:xfrm>
          <a:off x="4526995" y="4901442"/>
          <a:ext cx="1356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TVA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9" name="Tableau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775031"/>
              </p:ext>
            </p:extLst>
          </p:nvPr>
        </p:nvGraphicFramePr>
        <p:xfrm>
          <a:off x="4526995" y="5310308"/>
          <a:ext cx="135644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64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fr-FR" dirty="0" smtClean="0"/>
                        <a:t> </a:t>
                      </a:r>
                      <a:r>
                        <a:rPr lang="fr-FR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TTC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21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9073" y="1743232"/>
            <a:ext cx="11381873" cy="4489125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Une facturation n'est pas une comptabilité, une facturation est différente d'une comptabilité.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Si par exemple, j'ai un client qui se retrouve avec une facture de </a:t>
            </a:r>
            <a: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"200 000" </a:t>
            </a: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et qui ne peut payer dans l'immédiat que </a:t>
            </a:r>
            <a: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"120 000", </a:t>
            </a:r>
            <a:r>
              <a:rPr lang="fr-FR" sz="4300" smtClean="0">
                <a:solidFill>
                  <a:schemeClr val="bg1"/>
                </a:solidFill>
                <a:latin typeface="Garamond" panose="02020404030301010803" pitchFamily="18" charset="0"/>
              </a:rPr>
              <a:t>la meilleure </a:t>
            </a: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formule est d'ouvrir un compte pour ce client.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Un exemple: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1360" y="729658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97598" y="813879"/>
            <a:ext cx="1050289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VS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12917" y="768909"/>
            <a:ext cx="432682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Comptabilité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565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9073" y="1743232"/>
            <a:ext cx="11381873" cy="4489125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Compte N°MV/AC-458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Titulaire du compte : </a:t>
            </a:r>
            <a:r>
              <a:rPr lang="fr-FR" sz="4300" dirty="0" err="1" smtClean="0">
                <a:solidFill>
                  <a:schemeClr val="bg1"/>
                </a:solidFill>
                <a:latin typeface="Garamond" panose="02020404030301010803" pitchFamily="18" charset="0"/>
              </a:rPr>
              <a:t>Adama</a:t>
            </a: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 Cissé</a:t>
            </a:r>
          </a:p>
          <a:p>
            <a:pPr algn="l"/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1360" y="729658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97598" y="813879"/>
            <a:ext cx="1050289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VS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12917" y="768909"/>
            <a:ext cx="4326826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Comptabilité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8964599"/>
              </p:ext>
            </p:extLst>
          </p:nvPr>
        </p:nvGraphicFramePr>
        <p:xfrm>
          <a:off x="732590" y="3775687"/>
          <a:ext cx="1076959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842"/>
                <a:gridCol w="1299410"/>
                <a:gridCol w="1696453"/>
                <a:gridCol w="2847027"/>
                <a:gridCol w="1794933"/>
                <a:gridCol w="179493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Date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N° de pièce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Compte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Libellé de l'opération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Débit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Crédit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02/02/2019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MV/19-001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MV/AC-458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Facture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200 000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05/02/2019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MV/19-001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MV/AC-458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Premier versement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50 000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ous-titre 2"/>
          <p:cNvSpPr txBox="1">
            <a:spLocks/>
          </p:cNvSpPr>
          <p:nvPr/>
        </p:nvSpPr>
        <p:spPr>
          <a:xfrm>
            <a:off x="732590" y="5161547"/>
            <a:ext cx="10769598" cy="122321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j'ai une procédure plus claire de suivi de mon client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0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9073" y="1045400"/>
            <a:ext cx="11381873" cy="529524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Facturation et Comptabilité sont deux notions à ne pas mélanger.</a:t>
            </a:r>
          </a:p>
          <a:p>
            <a:pPr algn="l"/>
            <a:endParaRPr lang="fr-FR" sz="4300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Le client se présente au comptoir et achète un service/produit quelconque !</a:t>
            </a:r>
          </a:p>
          <a:p>
            <a:pPr algn="l"/>
            <a:endParaRPr lang="fr-FR" sz="4300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Le service concerné enregistre la transaction, donne le numéro de la transaction au client et lui demande de se présenter avec le numéro à la caisse pour payer la facture.</a:t>
            </a:r>
          </a:p>
          <a:p>
            <a:pPr algn="l"/>
            <a:endParaRPr lang="fr-FR" sz="4300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La caisse sur la base du numéro que le client lui présente, procède au payement et libère le client en lui remettant sa facture.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32572" y="140110"/>
            <a:ext cx="3658374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41291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5326" y="1431750"/>
            <a:ext cx="11032958" cy="4102769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Bonjour !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just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Ça fait un bon moment maintenant que nous tournons en rond autour de cette application sans pour autant trouver la bonne formule.</a:t>
            </a:r>
          </a:p>
          <a:p>
            <a:pPr algn="just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Je me suis permis de faire un break et de revenir en arrière pour revoir toutes nos échanges et essayer de comprendre au mieux vos besoins.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66335" y="235127"/>
            <a:ext cx="4071949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Introduction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45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9073" y="1502600"/>
            <a:ext cx="11381873" cy="4320684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Voila ma vision de l'application. Je vous remercie pour votre attention et reste à votre disposition.</a:t>
            </a:r>
          </a:p>
          <a:p>
            <a:pPr algn="l"/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Bonne journée !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32572" y="140110"/>
            <a:ext cx="3658374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73217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5326" y="1431750"/>
            <a:ext cx="11032958" cy="4102769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Je vais dans cette présentation essayer de vous donner ma version de ce que je pense être la bonne formule et laisser à votre appréciation.</a:t>
            </a:r>
          </a:p>
          <a:p>
            <a:pPr algn="l"/>
            <a:endParaRPr lang="fr-FR" sz="4300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Vos suggestions et remarques sont les bienvenues pour trouver la meilleure formule.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66335" y="235127"/>
            <a:ext cx="4071949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Introduction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16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5326" y="1431750"/>
            <a:ext cx="11032958" cy="4102769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Je vais commencer par la facturation. Sans entrer dans les détails, une facture est un document que l'on remet à un tiers en contre partie d'un montant reçu !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Ici on parle de </a:t>
            </a:r>
            <a: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montant reçu</a:t>
            </a: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, pas de montant à recevoir ou restant.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482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5326" y="1034703"/>
            <a:ext cx="11032958" cy="1264997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Si on part sur ce principe, une facture standard </a:t>
            </a:r>
            <a:b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</a:br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se présente comme ceci 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2394282"/>
            <a:ext cx="11526252" cy="3741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10883"/>
              </p:ext>
            </p:extLst>
          </p:nvPr>
        </p:nvGraphicFramePr>
        <p:xfrm>
          <a:off x="981237" y="3138208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739841"/>
              </p:ext>
            </p:extLst>
          </p:nvPr>
        </p:nvGraphicFramePr>
        <p:xfrm>
          <a:off x="977897" y="3583384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439634"/>
              </p:ext>
            </p:extLst>
          </p:nvPr>
        </p:nvGraphicFramePr>
        <p:xfrm>
          <a:off x="981237" y="4048441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917972"/>
              </p:ext>
            </p:extLst>
          </p:nvPr>
        </p:nvGraphicFramePr>
        <p:xfrm>
          <a:off x="8542421" y="4502721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Général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44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5326" y="1034703"/>
            <a:ext cx="11032958" cy="126499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On peut aller plus en détails en proposant ceci :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Même si aucune taxe n'est applicable.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2394282"/>
            <a:ext cx="11526252" cy="3741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10883"/>
              </p:ext>
            </p:extLst>
          </p:nvPr>
        </p:nvGraphicFramePr>
        <p:xfrm>
          <a:off x="981237" y="3138208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739841"/>
              </p:ext>
            </p:extLst>
          </p:nvPr>
        </p:nvGraphicFramePr>
        <p:xfrm>
          <a:off x="977897" y="3583384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439634"/>
              </p:ext>
            </p:extLst>
          </p:nvPr>
        </p:nvGraphicFramePr>
        <p:xfrm>
          <a:off x="981237" y="4048441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623285"/>
              </p:ext>
            </p:extLst>
          </p:nvPr>
        </p:nvGraphicFramePr>
        <p:xfrm>
          <a:off x="8542421" y="4502721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HT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734306"/>
              </p:ext>
            </p:extLst>
          </p:nvPr>
        </p:nvGraphicFramePr>
        <p:xfrm>
          <a:off x="8542421" y="4910546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TVA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476736"/>
              </p:ext>
            </p:extLst>
          </p:nvPr>
        </p:nvGraphicFramePr>
        <p:xfrm>
          <a:off x="8542421" y="5319412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TTC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Sous-titre 2"/>
          <p:cNvSpPr txBox="1">
            <a:spLocks/>
          </p:cNvSpPr>
          <p:nvPr/>
        </p:nvSpPr>
        <p:spPr>
          <a:xfrm>
            <a:off x="977897" y="4558351"/>
            <a:ext cx="7011072" cy="12649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Il faudra juste mettre "0" </a:t>
            </a:r>
            <a:b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</a:br>
            <a:r>
              <a:rPr lang="fr-FR" sz="43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dans la zone TVA</a:t>
            </a:r>
            <a:endParaRPr lang="fr-FR" sz="43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94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5326" y="1034703"/>
            <a:ext cx="11032958" cy="1264997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En résumé, quelque soit le produit ou service vendu, une facture de base se présente comme ceci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2394282"/>
            <a:ext cx="11526252" cy="3741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10883"/>
              </p:ext>
            </p:extLst>
          </p:nvPr>
        </p:nvGraphicFramePr>
        <p:xfrm>
          <a:off x="981237" y="3138208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Désignation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Quantité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Unitaire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Prix Total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739841"/>
              </p:ext>
            </p:extLst>
          </p:nvPr>
        </p:nvGraphicFramePr>
        <p:xfrm>
          <a:off x="977897" y="3583384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439634"/>
              </p:ext>
            </p:extLst>
          </p:nvPr>
        </p:nvGraphicFramePr>
        <p:xfrm>
          <a:off x="981237" y="4048441"/>
          <a:ext cx="1008781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954"/>
                <a:gridCol w="2521954"/>
                <a:gridCol w="2521954"/>
                <a:gridCol w="2521954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1623285"/>
              </p:ext>
            </p:extLst>
          </p:nvPr>
        </p:nvGraphicFramePr>
        <p:xfrm>
          <a:off x="8542421" y="4502721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HT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734306"/>
              </p:ext>
            </p:extLst>
          </p:nvPr>
        </p:nvGraphicFramePr>
        <p:xfrm>
          <a:off x="8542421" y="4910546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TVA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476736"/>
              </p:ext>
            </p:extLst>
          </p:nvPr>
        </p:nvGraphicFramePr>
        <p:xfrm>
          <a:off x="8542421" y="5319412"/>
          <a:ext cx="252329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2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Total TTC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242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09074" y="2368876"/>
            <a:ext cx="11201400" cy="2636259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Maintenant voyons les références d'une facture.</a:t>
            </a:r>
          </a:p>
          <a:p>
            <a:pPr algn="l"/>
            <a:r>
              <a:rPr lang="fr-FR" sz="4300" dirty="0" smtClean="0">
                <a:solidFill>
                  <a:schemeClr val="bg1"/>
                </a:solidFill>
                <a:latin typeface="Garamond" panose="02020404030301010803" pitchFamily="18" charset="0"/>
              </a:rPr>
              <a:t>Par référence je cite les infos clients et mention de la facture qui peuvent être soit sur l'entête soit sur le pied de page</a:t>
            </a:r>
            <a:endParaRPr lang="fr-FR" sz="4300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26233" y="1160545"/>
            <a:ext cx="3400290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Référence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53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4192" y="235127"/>
            <a:ext cx="3816238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chemeClr val="bg1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Facturation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chemeClr val="bg1">
                  <a:lumMod val="5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4853" y="2394282"/>
            <a:ext cx="11526252" cy="37418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7826233" y="1136481"/>
            <a:ext cx="3400290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Référence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037958" y="2589035"/>
            <a:ext cx="6918158" cy="766703"/>
          </a:xfrm>
        </p:spPr>
        <p:txBody>
          <a:bodyPr>
            <a:normAutofit/>
          </a:bodyPr>
          <a:lstStyle/>
          <a:p>
            <a:pPr algn="l"/>
            <a:r>
              <a:rPr lang="fr-FR" sz="4300" dirty="0" smtClean="0">
                <a:latin typeface="Garamond" panose="02020404030301010803" pitchFamily="18" charset="0"/>
              </a:rPr>
              <a:t>Informations de la société</a:t>
            </a:r>
            <a:endParaRPr lang="fr-FR" sz="4300" dirty="0">
              <a:latin typeface="Garamond" panose="02020404030301010803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661" y="1344190"/>
            <a:ext cx="2247730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000" b="1" cap="none" spc="0" dirty="0" smtClean="0">
                <a:ln w="10160">
                  <a:noFill/>
                  <a:prstDash val="solid"/>
                </a:ln>
                <a:solidFill>
                  <a:srgbClr val="66FF33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cmeFont" pitchFamily="2" charset="0"/>
              </a:rPr>
              <a:t>Entête</a:t>
            </a:r>
            <a:endParaRPr lang="fr-FR" sz="5000" b="1" cap="none" spc="0" dirty="0">
              <a:ln w="10160">
                <a:noFill/>
                <a:prstDash val="solid"/>
              </a:ln>
              <a:solidFill>
                <a:srgbClr val="66FF33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cmeFont" pitchFamily="2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44" y="2577927"/>
            <a:ext cx="970550" cy="970550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>
          <a:xfrm>
            <a:off x="842675" y="4656221"/>
            <a:ext cx="4078245" cy="1285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1042316" y="4320759"/>
            <a:ext cx="1541817" cy="392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u="sng" dirty="0" smtClean="0">
                <a:latin typeface="Garamond" panose="02020404030301010803" pitchFamily="18" charset="0"/>
              </a:rPr>
              <a:t>Infos client</a:t>
            </a:r>
            <a:endParaRPr lang="fr-FR" sz="2000" b="1" u="sng" dirty="0">
              <a:latin typeface="Garamond" panose="02020404030301010803" pitchFamily="18" charset="0"/>
            </a:endParaRPr>
          </a:p>
        </p:txBody>
      </p:sp>
      <p:sp>
        <p:nvSpPr>
          <p:cNvPr id="10" name="Sous-titre 2"/>
          <p:cNvSpPr txBox="1">
            <a:spLocks/>
          </p:cNvSpPr>
          <p:nvPr/>
        </p:nvSpPr>
        <p:spPr>
          <a:xfrm>
            <a:off x="1078440" y="4653119"/>
            <a:ext cx="3565754" cy="3922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Nom &amp; Prénom/Raison Sociale</a:t>
            </a:r>
            <a:endParaRPr lang="fr-FR" sz="2000" b="1" dirty="0">
              <a:latin typeface="Garamond" panose="02020404030301010803" pitchFamily="18" charset="0"/>
            </a:endParaRPr>
          </a:p>
        </p:txBody>
      </p:sp>
      <p:sp>
        <p:nvSpPr>
          <p:cNvPr id="11" name="Sous-titre 2"/>
          <p:cNvSpPr txBox="1">
            <a:spLocks/>
          </p:cNvSpPr>
          <p:nvPr/>
        </p:nvSpPr>
        <p:spPr>
          <a:xfrm>
            <a:off x="1098920" y="4985899"/>
            <a:ext cx="3565754" cy="7651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Adresse</a:t>
            </a:r>
          </a:p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Téléphone</a:t>
            </a:r>
          </a:p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E-mail</a:t>
            </a:r>
            <a:endParaRPr lang="fr-FR" sz="2000" b="1" dirty="0">
              <a:latin typeface="Garamond" panose="02020404030301010803" pitchFamily="18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7425009" y="4618574"/>
            <a:ext cx="4078245" cy="12853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Sous-titre 2"/>
          <p:cNvSpPr txBox="1">
            <a:spLocks/>
          </p:cNvSpPr>
          <p:nvPr/>
        </p:nvSpPr>
        <p:spPr>
          <a:xfrm>
            <a:off x="7624649" y="4283112"/>
            <a:ext cx="2915013" cy="3922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u="sng" dirty="0" smtClean="0">
                <a:latin typeface="Garamond" panose="02020404030301010803" pitchFamily="18" charset="0"/>
              </a:rPr>
              <a:t>Référence de la facture</a:t>
            </a:r>
            <a:endParaRPr lang="fr-FR" sz="2000" b="1" u="sng" dirty="0">
              <a:latin typeface="Garamond" panose="02020404030301010803" pitchFamily="18" charset="0"/>
            </a:endParaRPr>
          </a:p>
        </p:txBody>
      </p:sp>
      <p:sp>
        <p:nvSpPr>
          <p:cNvPr id="15" name="Sous-titre 2"/>
          <p:cNvSpPr txBox="1">
            <a:spLocks/>
          </p:cNvSpPr>
          <p:nvPr/>
        </p:nvSpPr>
        <p:spPr>
          <a:xfrm>
            <a:off x="7624650" y="4891793"/>
            <a:ext cx="3565754" cy="765188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Référence :</a:t>
            </a:r>
          </a:p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Date :</a:t>
            </a:r>
          </a:p>
          <a:p>
            <a:pPr algn="l"/>
            <a:r>
              <a:rPr lang="fr-FR" sz="2000" b="1" dirty="0" smtClean="0">
                <a:latin typeface="Garamond" panose="02020404030301010803" pitchFamily="18" charset="0"/>
              </a:rPr>
              <a:t>Numéro client :</a:t>
            </a:r>
            <a:endParaRPr lang="fr-FR" sz="2000" b="1" dirty="0">
              <a:latin typeface="Garamond" panose="02020404030301010803" pitchFamily="18" charset="0"/>
            </a:endParaRPr>
          </a:p>
        </p:txBody>
      </p:sp>
      <p:sp>
        <p:nvSpPr>
          <p:cNvPr id="16" name="Sous-titre 2"/>
          <p:cNvSpPr txBox="1">
            <a:spLocks/>
          </p:cNvSpPr>
          <p:nvPr/>
        </p:nvSpPr>
        <p:spPr>
          <a:xfrm>
            <a:off x="4664674" y="3552390"/>
            <a:ext cx="2870448" cy="5073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sz="3000" b="1" dirty="0" smtClean="0">
                <a:latin typeface="Garamond" panose="02020404030301010803" pitchFamily="18" charset="0"/>
              </a:rPr>
              <a:t>FACTURE N°:</a:t>
            </a:r>
            <a:endParaRPr lang="fr-FR" sz="3000" b="1" dirty="0">
              <a:latin typeface="Garamond" panose="02020404030301010803" pitchFamily="18" charset="0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>
            <a:off x="1536494" y="3295810"/>
            <a:ext cx="10098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920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/>
      <p:bldP spid="3" grpId="0" build="p"/>
      <p:bldP spid="6" grpId="0"/>
      <p:bldP spid="7" grpId="0" animBg="1"/>
      <p:bldP spid="9" grpId="0"/>
      <p:bldP spid="10" grpId="0"/>
      <p:bldP spid="11" grpId="0"/>
      <p:bldP spid="13" grpId="0" animBg="1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809</Words>
  <Application>Microsoft Office PowerPoint</Application>
  <PresentationFormat>Grand écran</PresentationFormat>
  <Paragraphs>201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7" baseType="lpstr">
      <vt:lpstr>AcmeFont</vt:lpstr>
      <vt:lpstr>Arial</vt:lpstr>
      <vt:lpstr>Calibri</vt:lpstr>
      <vt:lpstr>Calibri Light</vt:lpstr>
      <vt:lpstr>Detente</vt:lpstr>
      <vt:lpstr>Garamond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GEIGROUPE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Mohamed YOUBA</dc:creator>
  <cp:lastModifiedBy>Mohamed YOUBA</cp:lastModifiedBy>
  <cp:revision>16</cp:revision>
  <dcterms:created xsi:type="dcterms:W3CDTF">2019-12-12T11:16:23Z</dcterms:created>
  <dcterms:modified xsi:type="dcterms:W3CDTF">2019-12-12T13:16:02Z</dcterms:modified>
</cp:coreProperties>
</file>