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1" r:id="rId28"/>
    <p:sldId id="282" r:id="rId29"/>
    <p:sldId id="283" r:id="rId30"/>
    <p:sldId id="284" r:id="rId31"/>
    <p:sldId id="285" r:id="rId32"/>
    <p:sldId id="286" r:id="rId3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33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783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72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479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79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7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596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01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8605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81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61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610C4-10E7-4CE1-B7FA-767D98EACB55}" type="datetimeFigureOut">
              <a:rPr lang="fr-FR" smtClean="0"/>
              <a:t>27/10/2021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6AC94-9C2F-4B3C-849D-5E66C21B05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604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98220" y="1207008"/>
            <a:ext cx="10195560" cy="1900619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LANCEMENT DES ACTIVITES PEDAGOGIQUES (LAP) DANS LA REGION DU SUD ANNEE SCOLAIRE 2021-2022</a:t>
            </a:r>
            <a:endParaRPr lang="fr-FR" sz="40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32688" y="3511296"/>
            <a:ext cx="10396728" cy="557784"/>
          </a:xfrm>
        </p:spPr>
        <p:txBody>
          <a:bodyPr>
            <a:normAutofit fontScale="77500" lnSpcReduction="20000"/>
          </a:bodyPr>
          <a:lstStyle/>
          <a:p>
            <a:r>
              <a:rPr lang="fr-FR" sz="3400" b="1" dirty="0"/>
              <a:t>Elaboration des énoncés de compétence et des situations d’intégration</a:t>
            </a:r>
            <a:endParaRPr lang="fr-FR" sz="3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022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600" b="1" dirty="0" smtClean="0"/>
              <a:t>Evaluation </a:t>
            </a:r>
            <a:r>
              <a:rPr lang="en-US" sz="3600" b="1" dirty="0"/>
              <a:t>de </a:t>
            </a:r>
            <a:r>
              <a:rPr lang="en-US" sz="3600" b="1" dirty="0" err="1"/>
              <a:t>l’atteinte</a:t>
            </a:r>
            <a:r>
              <a:rPr lang="en-US" sz="3600" b="1" dirty="0"/>
              <a:t> de </a:t>
            </a:r>
            <a:r>
              <a:rPr lang="en-US" sz="3600" b="1" dirty="0" err="1"/>
              <a:t>l’OPO</a:t>
            </a:r>
            <a:r>
              <a:rPr lang="en-US" sz="3600" b="1" dirty="0"/>
              <a:t>?</a:t>
            </a:r>
            <a:r>
              <a:rPr lang="fr-FR" sz="3600" b="1" dirty="0"/>
              <a:t/>
            </a:r>
            <a:br>
              <a:rPr lang="fr-FR" sz="3600" b="1" dirty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 </a:t>
            </a:r>
            <a:r>
              <a:rPr lang="en-US" dirty="0" err="1"/>
              <a:t>vérification</a:t>
            </a:r>
            <a:r>
              <a:rPr lang="en-US" dirty="0"/>
              <a:t> de </a:t>
            </a:r>
            <a:r>
              <a:rPr lang="en-US" dirty="0" err="1"/>
              <a:t>l’atteinte</a:t>
            </a:r>
            <a:r>
              <a:rPr lang="en-US" dirty="0"/>
              <a:t> de </a:t>
            </a:r>
            <a:r>
              <a:rPr lang="en-US" dirty="0" err="1"/>
              <a:t>l’OPO</a:t>
            </a:r>
            <a:r>
              <a:rPr lang="en-US" dirty="0"/>
              <a:t> se fait à travers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évaluation</a:t>
            </a:r>
            <a:r>
              <a:rPr lang="en-US" dirty="0"/>
              <a:t> à </a:t>
            </a:r>
            <a:r>
              <a:rPr lang="en-US" dirty="0" err="1"/>
              <a:t>l’aide</a:t>
            </a:r>
            <a:r>
              <a:rPr lang="en-US" dirty="0"/>
              <a:t> d’une </a:t>
            </a:r>
            <a:r>
              <a:rPr lang="en-US" dirty="0" smtClean="0"/>
              <a:t>situation-</a:t>
            </a:r>
            <a:r>
              <a:rPr lang="en-US" dirty="0" err="1" smtClean="0"/>
              <a:t>problème</a:t>
            </a:r>
            <a:r>
              <a:rPr lang="en-US" dirty="0"/>
              <a:t>.</a:t>
            </a:r>
            <a:endParaRPr lang="fr-FR" dirty="0"/>
          </a:p>
          <a:p>
            <a:pPr marL="0" indent="0">
              <a:buNone/>
            </a:pPr>
            <a:r>
              <a:rPr lang="en-US" b="1" dirty="0" err="1"/>
              <a:t>Exemple</a:t>
            </a:r>
            <a:r>
              <a:rPr lang="en-US" b="1" dirty="0"/>
              <a:t> de situation </a:t>
            </a:r>
            <a:r>
              <a:rPr lang="en-US" b="1" dirty="0" err="1"/>
              <a:t>problème</a:t>
            </a:r>
            <a:endParaRPr lang="fr-FR" dirty="0"/>
          </a:p>
          <a:p>
            <a:r>
              <a:rPr lang="en-US" dirty="0" err="1"/>
              <a:t>Voici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d’homonymes</a:t>
            </a:r>
            <a:r>
              <a:rPr lang="en-US" dirty="0"/>
              <a:t> (sang, sans, </a:t>
            </a:r>
            <a:r>
              <a:rPr lang="en-US" dirty="0" err="1"/>
              <a:t>c’en</a:t>
            </a:r>
            <a:r>
              <a:rPr lang="en-US" dirty="0"/>
              <a:t>, cent, sent et </a:t>
            </a:r>
            <a:r>
              <a:rPr lang="en-US" dirty="0" err="1"/>
              <a:t>s’en</a:t>
            </a:r>
            <a:r>
              <a:rPr lang="en-US" dirty="0" smtClean="0"/>
              <a:t>), </a:t>
            </a:r>
            <a:r>
              <a:rPr lang="en-US" dirty="0" err="1" smtClean="0"/>
              <a:t>remplace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la phrase ci-</a:t>
            </a:r>
            <a:r>
              <a:rPr lang="en-US" dirty="0" err="1" smtClean="0"/>
              <a:t>dessous</a:t>
            </a:r>
            <a:r>
              <a:rPr lang="en-US" dirty="0" smtClean="0"/>
              <a:t> les </a:t>
            </a:r>
            <a:r>
              <a:rPr lang="en-US" dirty="0" err="1"/>
              <a:t>pointillés</a:t>
            </a:r>
            <a:r>
              <a:rPr lang="en-US" dirty="0"/>
              <a:t> par </a:t>
            </a:r>
            <a:r>
              <a:rPr lang="en-US" dirty="0" err="1"/>
              <a:t>chacun</a:t>
            </a:r>
            <a:r>
              <a:rPr lang="en-US"/>
              <a:t> </a:t>
            </a:r>
            <a:r>
              <a:rPr lang="en-US" smtClean="0"/>
              <a:t>des </a:t>
            </a:r>
            <a:r>
              <a:rPr lang="en-US" dirty="0" err="1" smtClean="0"/>
              <a:t>homonymes</a:t>
            </a:r>
            <a:r>
              <a:rPr lang="en-US" dirty="0" smtClean="0"/>
              <a:t> </a:t>
            </a:r>
            <a:r>
              <a:rPr lang="en-US" dirty="0"/>
              <a:t>entre </a:t>
            </a:r>
            <a:r>
              <a:rPr lang="en-US" dirty="0" err="1"/>
              <a:t>parenthèse</a:t>
            </a:r>
            <a:r>
              <a:rPr lang="en-US" dirty="0"/>
              <a:t>. </a:t>
            </a:r>
            <a:endParaRPr lang="fr-FR" dirty="0"/>
          </a:p>
          <a:p>
            <a:r>
              <a:rPr lang="en-US" dirty="0"/>
              <a:t>1.… </a:t>
            </a:r>
            <a:r>
              <a:rPr lang="en-US" dirty="0" err="1"/>
              <a:t>était</a:t>
            </a:r>
            <a:r>
              <a:rPr lang="en-US" dirty="0"/>
              <a:t> </a:t>
            </a:r>
            <a:r>
              <a:rPr lang="en-US" dirty="0" err="1"/>
              <a:t>fini</a:t>
            </a:r>
            <a:r>
              <a:rPr lang="en-US" dirty="0"/>
              <a:t> </a:t>
            </a:r>
            <a:r>
              <a:rPr lang="en-US" dirty="0" err="1"/>
              <a:t>d’elle</a:t>
            </a:r>
            <a:r>
              <a:rPr lang="en-US" dirty="0"/>
              <a:t>, au moment </a:t>
            </a:r>
            <a:r>
              <a:rPr lang="en-US" dirty="0" err="1"/>
              <a:t>où</a:t>
            </a:r>
            <a:r>
              <a:rPr lang="en-US" dirty="0"/>
              <a:t>, 2……3……</a:t>
            </a:r>
            <a:r>
              <a:rPr lang="en-US" dirty="0" err="1"/>
              <a:t>apercevoir</a:t>
            </a:r>
            <a:r>
              <a:rPr lang="en-US" dirty="0"/>
              <a:t>, </a:t>
            </a:r>
            <a:r>
              <a:rPr lang="en-US" dirty="0" err="1"/>
              <a:t>elle</a:t>
            </a:r>
            <a:r>
              <a:rPr lang="en-US" dirty="0"/>
              <a:t> </a:t>
            </a:r>
            <a:r>
              <a:rPr lang="en-US" dirty="0" err="1"/>
              <a:t>franchit</a:t>
            </a:r>
            <a:r>
              <a:rPr lang="en-US" dirty="0"/>
              <a:t> </a:t>
            </a:r>
            <a:r>
              <a:rPr lang="en-US" dirty="0" err="1"/>
              <a:t>cette</a:t>
            </a:r>
            <a:r>
              <a:rPr lang="en-US" dirty="0"/>
              <a:t> pièce qui 4……la </a:t>
            </a:r>
            <a:r>
              <a:rPr lang="en-US" dirty="0" err="1"/>
              <a:t>cruauté</a:t>
            </a:r>
            <a:r>
              <a:rPr lang="en-US" dirty="0"/>
              <a:t> de </a:t>
            </a:r>
            <a:r>
              <a:rPr lang="en-US" dirty="0" err="1"/>
              <a:t>cet</a:t>
            </a:r>
            <a:r>
              <a:rPr lang="en-US" dirty="0"/>
              <a:t> homme 5…. </a:t>
            </a:r>
            <a:r>
              <a:rPr lang="en-US" dirty="0" err="1"/>
              <a:t>Foi</a:t>
            </a:r>
            <a:r>
              <a:rPr lang="en-US" dirty="0"/>
              <a:t>, aux mains </a:t>
            </a:r>
            <a:r>
              <a:rPr lang="en-US" dirty="0" err="1"/>
              <a:t>maculées</a:t>
            </a:r>
            <a:r>
              <a:rPr lang="en-US" dirty="0"/>
              <a:t> du 6…… de plus de 7….. innocents.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697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472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en-US" sz="3600" i="1" dirty="0" err="1" smtClean="0"/>
              <a:t>Qu’est-ce</a:t>
            </a:r>
            <a:r>
              <a:rPr lang="en-US" sz="3600" i="1" dirty="0" smtClean="0"/>
              <a:t> </a:t>
            </a:r>
            <a:r>
              <a:rPr lang="en-US" sz="3600" i="1" dirty="0" err="1"/>
              <a:t>qu’une</a:t>
            </a:r>
            <a:r>
              <a:rPr lang="en-US" sz="3600" i="1" dirty="0"/>
              <a:t> </a:t>
            </a:r>
            <a:r>
              <a:rPr lang="en-US" sz="3600" i="1" dirty="0" err="1"/>
              <a:t>compétence</a:t>
            </a:r>
            <a:r>
              <a:rPr lang="en-US" sz="3600" i="1" dirty="0"/>
              <a:t>?</a:t>
            </a:r>
            <a:r>
              <a:rPr lang="fr-FR" sz="3600" dirty="0"/>
              <a:t/>
            </a:r>
            <a:br>
              <a:rPr lang="fr-FR" sz="3600" dirty="0"/>
            </a:br>
            <a:endParaRPr lang="fr-FR" sz="49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On </a:t>
            </a:r>
            <a:r>
              <a:rPr lang="en-US" dirty="0" err="1"/>
              <a:t>dit</a:t>
            </a:r>
            <a:r>
              <a:rPr lang="en-US" dirty="0"/>
              <a:t> de </a:t>
            </a:r>
            <a:r>
              <a:rPr lang="en-US" dirty="0" err="1"/>
              <a:t>quelqu’un</a:t>
            </a:r>
            <a:r>
              <a:rPr lang="en-US" dirty="0"/>
              <a:t> </a:t>
            </a:r>
            <a:r>
              <a:rPr lang="en-US" dirty="0" err="1"/>
              <a:t>qu’il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compétent</a:t>
            </a:r>
            <a:r>
              <a:rPr lang="en-US" dirty="0"/>
              <a:t> </a:t>
            </a:r>
            <a:r>
              <a:rPr lang="en-US" dirty="0" err="1"/>
              <a:t>lorsque</a:t>
            </a:r>
            <a:r>
              <a:rPr lang="en-US" dirty="0"/>
              <a:t> non </a:t>
            </a:r>
            <a:r>
              <a:rPr lang="en-US" dirty="0" err="1"/>
              <a:t>seulement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possède</a:t>
            </a:r>
            <a:r>
              <a:rPr lang="en-US" dirty="0"/>
              <a:t> </a:t>
            </a:r>
            <a:r>
              <a:rPr lang="en-US" dirty="0" err="1" smtClean="0"/>
              <a:t>certains</a:t>
            </a:r>
            <a:r>
              <a:rPr lang="en-US" dirty="0" smtClean="0"/>
              <a:t> acquis </a:t>
            </a:r>
            <a:r>
              <a:rPr lang="en-US" dirty="0"/>
              <a:t>(</a:t>
            </a:r>
            <a:r>
              <a:rPr lang="en-US" dirty="0" err="1"/>
              <a:t>connaissances</a:t>
            </a:r>
            <a:r>
              <a:rPr lang="en-US" dirty="0"/>
              <a:t>, savoir-faire, </a:t>
            </a:r>
            <a:r>
              <a:rPr lang="en-US" dirty="0" err="1"/>
              <a:t>procédures</a:t>
            </a:r>
            <a:r>
              <a:rPr lang="en-US" dirty="0"/>
              <a:t>, attitudes, etc.), </a:t>
            </a:r>
            <a:r>
              <a:rPr lang="en-US" dirty="0" err="1"/>
              <a:t>mais</a:t>
            </a:r>
            <a:r>
              <a:rPr lang="en-US" dirty="0"/>
              <a:t> surtout </a:t>
            </a:r>
            <a:r>
              <a:rPr lang="en-US" dirty="0" err="1" smtClean="0"/>
              <a:t>lorsqu’il</a:t>
            </a:r>
            <a:r>
              <a:rPr lang="en-US" dirty="0" smtClean="0"/>
              <a:t> </a:t>
            </a:r>
            <a:r>
              <a:rPr lang="en-US" dirty="0" err="1" smtClean="0"/>
              <a:t>peut</a:t>
            </a:r>
            <a:r>
              <a:rPr lang="en-US" dirty="0" smtClean="0"/>
              <a:t> </a:t>
            </a:r>
            <a:r>
              <a:rPr lang="en-US" dirty="0"/>
              <a:t>mobiliser </a:t>
            </a:r>
            <a:r>
              <a:rPr lang="en-US" dirty="0" err="1"/>
              <a:t>ces</a:t>
            </a:r>
            <a:r>
              <a:rPr lang="en-US" dirty="0"/>
              <a:t> acquis de </a:t>
            </a:r>
            <a:r>
              <a:rPr lang="en-US" dirty="0" err="1"/>
              <a:t>façon</a:t>
            </a:r>
            <a:r>
              <a:rPr lang="en-US" dirty="0"/>
              <a:t> </a:t>
            </a:r>
            <a:r>
              <a:rPr lang="en-US" dirty="0" err="1"/>
              <a:t>concrète</a:t>
            </a:r>
            <a:r>
              <a:rPr lang="en-US" dirty="0"/>
              <a:t> pour </a:t>
            </a:r>
            <a:r>
              <a:rPr lang="en-US" dirty="0" err="1"/>
              <a:t>résoudre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smtClean="0"/>
              <a:t>situation-</a:t>
            </a:r>
            <a:r>
              <a:rPr lang="en-US" dirty="0" err="1" smtClean="0"/>
              <a:t>problème</a:t>
            </a:r>
            <a:r>
              <a:rPr lang="en-US" dirty="0" smtClean="0"/>
              <a:t> </a:t>
            </a:r>
            <a:r>
              <a:rPr lang="en-US" dirty="0" err="1" smtClean="0"/>
              <a:t>complexe</a:t>
            </a:r>
            <a:r>
              <a:rPr lang="en-US" dirty="0" smtClean="0"/>
              <a:t> </a:t>
            </a:r>
            <a:r>
              <a:rPr lang="en-US" dirty="0" err="1"/>
              <a:t>donnée</a:t>
            </a:r>
            <a:r>
              <a:rPr lang="en-US" dirty="0"/>
              <a:t>.</a:t>
            </a:r>
            <a:endParaRPr lang="fr-FR" dirty="0"/>
          </a:p>
          <a:p>
            <a:pPr algn="just"/>
            <a:r>
              <a:rPr lang="en-US" i="1" dirty="0"/>
              <a:t>D’une </a:t>
            </a:r>
            <a:r>
              <a:rPr lang="en-US" i="1" dirty="0" err="1"/>
              <a:t>façon</a:t>
            </a:r>
            <a:r>
              <a:rPr lang="en-US" i="1" dirty="0"/>
              <a:t> plus </a:t>
            </a:r>
            <a:r>
              <a:rPr lang="en-US" i="1" dirty="0" err="1"/>
              <a:t>précise</a:t>
            </a:r>
            <a:r>
              <a:rPr lang="en-US" i="1" dirty="0"/>
              <a:t>, </a:t>
            </a:r>
            <a:r>
              <a:rPr lang="en-US" i="1" dirty="0" err="1"/>
              <a:t>une</a:t>
            </a:r>
            <a:r>
              <a:rPr lang="en-US" i="1" dirty="0"/>
              <a:t> competence </a:t>
            </a:r>
            <a:r>
              <a:rPr lang="en-US" i="1" dirty="0" err="1"/>
              <a:t>est</a:t>
            </a:r>
            <a:r>
              <a:rPr lang="en-US" i="1" dirty="0"/>
              <a:t> « </a:t>
            </a:r>
            <a:r>
              <a:rPr lang="en-US" dirty="0"/>
              <a:t>la </a:t>
            </a:r>
            <a:r>
              <a:rPr lang="en-US" dirty="0" err="1"/>
              <a:t>possibilité</a:t>
            </a:r>
            <a:r>
              <a:rPr lang="en-US" dirty="0"/>
              <a:t>, pour un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smtClean="0"/>
              <a:t>de mobiliser </a:t>
            </a:r>
            <a:r>
              <a:rPr lang="en-US" dirty="0"/>
              <a:t>un ensemble </a:t>
            </a:r>
            <a:r>
              <a:rPr lang="en-US" dirty="0" err="1"/>
              <a:t>intégré</a:t>
            </a:r>
            <a:r>
              <a:rPr lang="en-US" dirty="0"/>
              <a:t> de </a:t>
            </a:r>
            <a:r>
              <a:rPr lang="en-US" dirty="0" err="1"/>
              <a:t>ressources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vue</a:t>
            </a:r>
            <a:r>
              <a:rPr lang="en-US" dirty="0"/>
              <a:t> de </a:t>
            </a:r>
            <a:r>
              <a:rPr lang="en-US" dirty="0" err="1"/>
              <a:t>résoudre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situation-</a:t>
            </a:r>
            <a:r>
              <a:rPr lang="en-US" dirty="0" err="1"/>
              <a:t>problème</a:t>
            </a:r>
            <a:r>
              <a:rPr lang="en-US" dirty="0"/>
              <a:t> qui </a:t>
            </a:r>
            <a:r>
              <a:rPr lang="en-US" dirty="0" err="1"/>
              <a:t>appartient</a:t>
            </a:r>
            <a:r>
              <a:rPr lang="en-US" dirty="0"/>
              <a:t> à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famille</a:t>
            </a:r>
            <a:r>
              <a:rPr lang="en-US" dirty="0"/>
              <a:t> de situations </a:t>
            </a:r>
            <a:r>
              <a:rPr lang="en-US" i="1" dirty="0"/>
              <a:t>» (Xavier </a:t>
            </a:r>
            <a:r>
              <a:rPr lang="en-US" i="1" dirty="0" err="1"/>
              <a:t>Roegiers</a:t>
            </a:r>
            <a:r>
              <a:rPr lang="en-US" i="1" dirty="0"/>
              <a:t>, 2000).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29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en-US" sz="3600" i="1" dirty="0" smtClean="0"/>
              <a:t>Les </a:t>
            </a:r>
            <a:r>
              <a:rPr lang="en-US" sz="3600" i="1" dirty="0" err="1"/>
              <a:t>objectifs</a:t>
            </a:r>
            <a:r>
              <a:rPr lang="en-US" sz="3600" i="1" dirty="0"/>
              <a:t> de </a:t>
            </a:r>
            <a:r>
              <a:rPr lang="en-US" sz="3600" i="1" dirty="0" err="1"/>
              <a:t>l’APC</a:t>
            </a:r>
            <a:r>
              <a:rPr lang="fr-FR" sz="3600" dirty="0"/>
              <a:t/>
            </a:r>
            <a:br>
              <a:rPr lang="fr-FR" sz="3600" dirty="0"/>
            </a:br>
            <a:endParaRPr lang="fr-FR" sz="49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170432"/>
            <a:ext cx="10792968" cy="5221224"/>
          </a:xfrm>
        </p:spPr>
        <p:txBody>
          <a:bodyPr>
            <a:noAutofit/>
          </a:bodyPr>
          <a:lstStyle/>
          <a:p>
            <a:pPr algn="just"/>
            <a:r>
              <a:rPr lang="en-US" i="1" dirty="0" smtClean="0"/>
              <a:t>On </a:t>
            </a:r>
            <a:r>
              <a:rPr lang="en-US" i="1" dirty="0" err="1"/>
              <a:t>peut</a:t>
            </a:r>
            <a:r>
              <a:rPr lang="en-US" i="1" dirty="0"/>
              <a:t> dire que </a:t>
            </a:r>
            <a:r>
              <a:rPr lang="en-US" i="1" dirty="0" err="1"/>
              <a:t>cette</a:t>
            </a:r>
            <a:r>
              <a:rPr lang="en-US" i="1" dirty="0"/>
              <a:t> </a:t>
            </a:r>
            <a:r>
              <a:rPr lang="en-US" i="1" dirty="0" err="1"/>
              <a:t>approche</a:t>
            </a:r>
            <a:r>
              <a:rPr lang="en-US" i="1" dirty="0"/>
              <a:t> </a:t>
            </a:r>
            <a:r>
              <a:rPr lang="en-US" i="1" dirty="0" err="1"/>
              <a:t>pédagogique</a:t>
            </a:r>
            <a:r>
              <a:rPr lang="en-US" i="1" dirty="0"/>
              <a:t> </a:t>
            </a:r>
            <a:r>
              <a:rPr lang="en-US" i="1" dirty="0" err="1"/>
              <a:t>poursuit</a:t>
            </a:r>
            <a:r>
              <a:rPr lang="en-US" i="1" dirty="0"/>
              <a:t> </a:t>
            </a:r>
            <a:r>
              <a:rPr lang="en-US" i="1" dirty="0" err="1"/>
              <a:t>essentiellement</a:t>
            </a:r>
            <a:r>
              <a:rPr lang="en-US" i="1" dirty="0"/>
              <a:t> </a:t>
            </a:r>
            <a:r>
              <a:rPr lang="en-US" i="1" dirty="0" err="1"/>
              <a:t>trois</a:t>
            </a:r>
            <a:r>
              <a:rPr lang="en-US" i="1" dirty="0"/>
              <a:t> </a:t>
            </a:r>
            <a:r>
              <a:rPr lang="en-US" i="1" dirty="0" err="1"/>
              <a:t>objectifs</a:t>
            </a:r>
            <a:r>
              <a:rPr lang="en-US" i="1" dirty="0"/>
              <a:t> </a:t>
            </a:r>
            <a:r>
              <a:rPr lang="en-US" i="1" dirty="0" err="1"/>
              <a:t>principaux</a:t>
            </a:r>
            <a:r>
              <a:rPr lang="en-US" i="1" dirty="0"/>
              <a:t> qui </a:t>
            </a:r>
            <a:r>
              <a:rPr lang="en-US" i="1" dirty="0" err="1"/>
              <a:t>sont</a:t>
            </a:r>
            <a:r>
              <a:rPr lang="en-US" i="1" dirty="0"/>
              <a:t>:</a:t>
            </a:r>
            <a:endParaRPr lang="fr-FR" dirty="0"/>
          </a:p>
          <a:p>
            <a:pPr algn="just"/>
            <a:r>
              <a:rPr lang="en-US" i="1" dirty="0"/>
              <a:t>(1) Il </a:t>
            </a:r>
            <a:r>
              <a:rPr lang="en-US" i="1" dirty="0" err="1"/>
              <a:t>s’agit</a:t>
            </a:r>
            <a:r>
              <a:rPr lang="en-US" i="1" dirty="0"/>
              <a:t> tout </a:t>
            </a:r>
            <a:r>
              <a:rPr lang="en-US" i="1" dirty="0" err="1"/>
              <a:t>d’abord</a:t>
            </a:r>
            <a:r>
              <a:rPr lang="en-US" i="1" dirty="0"/>
              <a:t> de </a:t>
            </a:r>
            <a:r>
              <a:rPr lang="en-US" i="1" dirty="0" err="1"/>
              <a:t>mettre</a:t>
            </a:r>
            <a:r>
              <a:rPr lang="en-US" i="1" dirty="0"/>
              <a:t> </a:t>
            </a:r>
            <a:r>
              <a:rPr lang="en-US" i="1" dirty="0" err="1"/>
              <a:t>l’accent</a:t>
            </a:r>
            <a:r>
              <a:rPr lang="en-US" i="1" dirty="0"/>
              <a:t> sur </a:t>
            </a:r>
            <a:r>
              <a:rPr lang="en-US" dirty="0" err="1"/>
              <a:t>ce</a:t>
            </a:r>
            <a:r>
              <a:rPr lang="en-US" dirty="0"/>
              <a:t> que </a:t>
            </a:r>
            <a:r>
              <a:rPr lang="en-US" dirty="0" err="1"/>
              <a:t>l’élève</a:t>
            </a:r>
            <a:r>
              <a:rPr lang="en-US" dirty="0"/>
              <a:t>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maîtriser</a:t>
            </a:r>
            <a:r>
              <a:rPr lang="en-US" i="1" dirty="0"/>
              <a:t> à la fin </a:t>
            </a:r>
            <a:r>
              <a:rPr lang="en-US" i="1" dirty="0" smtClean="0"/>
              <a:t>de </a:t>
            </a:r>
            <a:r>
              <a:rPr lang="en-US" i="1" dirty="0" err="1" smtClean="0"/>
              <a:t>chaque</a:t>
            </a:r>
            <a:r>
              <a:rPr lang="en-US" i="1" dirty="0" smtClean="0"/>
              <a:t> </a:t>
            </a:r>
            <a:r>
              <a:rPr lang="en-US" i="1" dirty="0" err="1"/>
              <a:t>année</a:t>
            </a:r>
            <a:r>
              <a:rPr lang="en-US" i="1" dirty="0"/>
              <a:t> </a:t>
            </a:r>
            <a:r>
              <a:rPr lang="en-US" i="1" dirty="0" err="1"/>
              <a:t>scolaire</a:t>
            </a:r>
            <a:r>
              <a:rPr lang="en-US" i="1" dirty="0"/>
              <a:t>, et </a:t>
            </a:r>
            <a:r>
              <a:rPr lang="en-US" i="1" dirty="0" err="1"/>
              <a:t>en</a:t>
            </a:r>
            <a:r>
              <a:rPr lang="en-US" i="1" dirty="0"/>
              <a:t> fin de </a:t>
            </a:r>
            <a:r>
              <a:rPr lang="en-US" i="1" dirty="0" err="1"/>
              <a:t>scolarité</a:t>
            </a:r>
            <a:r>
              <a:rPr lang="en-US" i="1" dirty="0"/>
              <a:t>, </a:t>
            </a:r>
            <a:r>
              <a:rPr lang="en-US" i="1" dirty="0" err="1"/>
              <a:t>plutôt</a:t>
            </a:r>
            <a:r>
              <a:rPr lang="en-US" i="1" dirty="0"/>
              <a:t> que sur </a:t>
            </a:r>
            <a:r>
              <a:rPr lang="en-US" i="1" dirty="0" err="1"/>
              <a:t>ce</a:t>
            </a:r>
            <a:r>
              <a:rPr lang="en-US" i="1" dirty="0"/>
              <a:t> </a:t>
            </a:r>
            <a:r>
              <a:rPr lang="en-US" i="1" dirty="0" smtClean="0"/>
              <a:t>que </a:t>
            </a:r>
            <a:r>
              <a:rPr lang="en-US" i="1" dirty="0" err="1" smtClean="0"/>
              <a:t>l’enseignant</a:t>
            </a:r>
            <a:r>
              <a:rPr lang="en-US" i="1" dirty="0" smtClean="0"/>
              <a:t>(e</a:t>
            </a:r>
            <a:r>
              <a:rPr lang="en-US" i="1" dirty="0"/>
              <a:t>) </a:t>
            </a:r>
            <a:r>
              <a:rPr lang="en-US" i="1" dirty="0" err="1"/>
              <a:t>doit</a:t>
            </a:r>
            <a:r>
              <a:rPr lang="en-US" i="1" dirty="0"/>
              <a:t> </a:t>
            </a:r>
            <a:r>
              <a:rPr lang="en-US" i="1" dirty="0" err="1"/>
              <a:t>enseigner</a:t>
            </a:r>
            <a:r>
              <a:rPr lang="en-US" i="1" dirty="0"/>
              <a:t>. Le </a:t>
            </a:r>
            <a:r>
              <a:rPr lang="en-US" i="1" dirty="0" err="1"/>
              <a:t>rôle</a:t>
            </a:r>
            <a:r>
              <a:rPr lang="en-US" i="1" dirty="0"/>
              <a:t> de </a:t>
            </a:r>
            <a:r>
              <a:rPr lang="en-US" i="1" dirty="0" err="1"/>
              <a:t>celui</a:t>
            </a:r>
            <a:r>
              <a:rPr lang="en-US" i="1" dirty="0"/>
              <a:t>(</a:t>
            </a:r>
            <a:r>
              <a:rPr lang="en-US" i="1" dirty="0" err="1"/>
              <a:t>celle</a:t>
            </a:r>
            <a:r>
              <a:rPr lang="en-US" i="1" dirty="0"/>
              <a:t>)-ci </a:t>
            </a:r>
            <a:r>
              <a:rPr lang="en-US" i="1" dirty="0" err="1"/>
              <a:t>est</a:t>
            </a:r>
            <a:r>
              <a:rPr lang="en-US" i="1" dirty="0"/>
              <a:t> </a:t>
            </a:r>
            <a:r>
              <a:rPr lang="en-US" i="1" dirty="0" err="1"/>
              <a:t>d’organiser</a:t>
            </a:r>
            <a:r>
              <a:rPr lang="en-US" i="1" dirty="0"/>
              <a:t> </a:t>
            </a:r>
            <a:r>
              <a:rPr lang="en-US" i="1" dirty="0" smtClean="0"/>
              <a:t>les </a:t>
            </a:r>
            <a:r>
              <a:rPr lang="en-US" i="1" dirty="0" err="1" smtClean="0"/>
              <a:t>apprentissages</a:t>
            </a:r>
            <a:r>
              <a:rPr lang="en-US" i="1" dirty="0" smtClean="0"/>
              <a:t> </a:t>
            </a:r>
            <a:r>
              <a:rPr lang="en-US" i="1" dirty="0"/>
              <a:t>de la </a:t>
            </a:r>
            <a:r>
              <a:rPr lang="en-US" i="1" dirty="0" err="1"/>
              <a:t>meilleure</a:t>
            </a:r>
            <a:r>
              <a:rPr lang="en-US" i="1" dirty="0"/>
              <a:t> </a:t>
            </a:r>
            <a:r>
              <a:rPr lang="en-US" i="1" dirty="0" err="1"/>
              <a:t>manière</a:t>
            </a:r>
            <a:r>
              <a:rPr lang="en-US" i="1" dirty="0"/>
              <a:t> possible pour </a:t>
            </a:r>
            <a:r>
              <a:rPr lang="en-US" i="1" dirty="0" err="1"/>
              <a:t>amener</a:t>
            </a:r>
            <a:r>
              <a:rPr lang="en-US" i="1" dirty="0"/>
              <a:t> </a:t>
            </a:r>
            <a:r>
              <a:rPr lang="en-US" i="1" dirty="0" err="1"/>
              <a:t>ses</a:t>
            </a:r>
            <a:r>
              <a:rPr lang="en-US" i="1" dirty="0"/>
              <a:t> </a:t>
            </a:r>
            <a:r>
              <a:rPr lang="en-US" i="1" dirty="0" err="1"/>
              <a:t>élèves</a:t>
            </a:r>
            <a:r>
              <a:rPr lang="en-US" i="1" dirty="0"/>
              <a:t> au </a:t>
            </a:r>
            <a:r>
              <a:rPr lang="en-US" i="1" dirty="0" err="1" smtClean="0"/>
              <a:t>niveau</a:t>
            </a:r>
            <a:r>
              <a:rPr lang="en-US" i="1" dirty="0" smtClean="0"/>
              <a:t> </a:t>
            </a:r>
            <a:r>
              <a:rPr lang="en-US" i="1" dirty="0" err="1" smtClean="0"/>
              <a:t>attendu</a:t>
            </a:r>
            <a:r>
              <a:rPr lang="en-US" i="1" dirty="0"/>
              <a:t>.</a:t>
            </a:r>
            <a:endParaRPr lang="fr-FR" dirty="0"/>
          </a:p>
          <a:p>
            <a:pPr algn="just"/>
            <a:r>
              <a:rPr lang="en-US" i="1" dirty="0"/>
              <a:t>(2) Il </a:t>
            </a:r>
            <a:r>
              <a:rPr lang="en-US" i="1" dirty="0" err="1"/>
              <a:t>s’agit</a:t>
            </a:r>
            <a:r>
              <a:rPr lang="en-US" i="1" dirty="0"/>
              <a:t> </a:t>
            </a:r>
            <a:r>
              <a:rPr lang="en-US" i="1" dirty="0" err="1"/>
              <a:t>également</a:t>
            </a:r>
            <a:r>
              <a:rPr lang="en-US" i="1" dirty="0"/>
              <a:t> de donner du </a:t>
            </a:r>
            <a:r>
              <a:rPr lang="en-US" i="1" dirty="0" err="1"/>
              <a:t>sens</a:t>
            </a:r>
            <a:r>
              <a:rPr lang="en-US" i="1" dirty="0"/>
              <a:t> aux </a:t>
            </a:r>
            <a:r>
              <a:rPr lang="en-US" i="1" dirty="0" err="1"/>
              <a:t>apprentissages</a:t>
            </a:r>
            <a:r>
              <a:rPr lang="en-US" i="1" dirty="0"/>
              <a:t>, de </a:t>
            </a:r>
            <a:r>
              <a:rPr lang="en-US" i="1" dirty="0" err="1"/>
              <a:t>montrer</a:t>
            </a:r>
            <a:r>
              <a:rPr lang="en-US" i="1" dirty="0"/>
              <a:t> à </a:t>
            </a:r>
            <a:r>
              <a:rPr lang="en-US" i="1" dirty="0" err="1"/>
              <a:t>l’élève</a:t>
            </a:r>
            <a:r>
              <a:rPr lang="en-US" i="1" dirty="0"/>
              <a:t> </a:t>
            </a:r>
            <a:r>
              <a:rPr lang="en-US" i="1" dirty="0" smtClean="0"/>
              <a:t>à quoi </a:t>
            </a:r>
            <a:r>
              <a:rPr lang="en-US" i="1" dirty="0" err="1"/>
              <a:t>sert</a:t>
            </a:r>
            <a:r>
              <a:rPr lang="en-US" i="1" dirty="0"/>
              <a:t> tout </a:t>
            </a:r>
            <a:r>
              <a:rPr lang="en-US" i="1" dirty="0" err="1"/>
              <a:t>ce</a:t>
            </a:r>
            <a:r>
              <a:rPr lang="en-US" i="1" dirty="0"/>
              <a:t> </a:t>
            </a:r>
            <a:r>
              <a:rPr lang="en-US" i="1" dirty="0" err="1"/>
              <a:t>qu’il</a:t>
            </a:r>
            <a:r>
              <a:rPr lang="en-US" i="1" dirty="0"/>
              <a:t> </a:t>
            </a:r>
            <a:r>
              <a:rPr lang="en-US" i="1" dirty="0" err="1"/>
              <a:t>apprend</a:t>
            </a:r>
            <a:r>
              <a:rPr lang="en-US" i="1" dirty="0"/>
              <a:t> à </a:t>
            </a:r>
            <a:r>
              <a:rPr lang="en-US" i="1" dirty="0" err="1" smtClean="0"/>
              <a:t>l’école</a:t>
            </a:r>
            <a:r>
              <a:rPr lang="en-US" i="1" dirty="0" smtClean="0"/>
              <a:t>. </a:t>
            </a:r>
            <a:r>
              <a:rPr lang="en-US" i="1" dirty="0" err="1" smtClean="0"/>
              <a:t>L</a:t>
            </a:r>
            <a:r>
              <a:rPr lang="en-US" sz="3200" i="1" dirty="0" err="1" smtClean="0"/>
              <a:t>’approche</a:t>
            </a:r>
            <a:r>
              <a:rPr lang="en-US" sz="3200" i="1" dirty="0" smtClean="0"/>
              <a:t> </a:t>
            </a:r>
            <a:r>
              <a:rPr lang="en-US" sz="3200" i="1" dirty="0"/>
              <a:t>par les </a:t>
            </a:r>
            <a:r>
              <a:rPr lang="en-US" sz="3200" i="1" dirty="0" err="1"/>
              <a:t>compétences</a:t>
            </a:r>
            <a:r>
              <a:rPr lang="en-US" sz="3200" i="1" dirty="0"/>
              <a:t> </a:t>
            </a:r>
            <a:r>
              <a:rPr lang="en-US" sz="3200" i="1" dirty="0" err="1"/>
              <a:t>lui</a:t>
            </a:r>
            <a:r>
              <a:rPr lang="en-US" sz="3200" i="1" dirty="0"/>
              <a:t> </a:t>
            </a:r>
            <a:r>
              <a:rPr lang="en-US" sz="3200" i="1" dirty="0" err="1"/>
              <a:t>apprend</a:t>
            </a:r>
            <a:r>
              <a:rPr lang="en-US" sz="3200" i="1" dirty="0"/>
              <a:t> à </a:t>
            </a:r>
            <a:r>
              <a:rPr lang="en-US" sz="3200" i="1" dirty="0" err="1"/>
              <a:t>situer</a:t>
            </a:r>
            <a:r>
              <a:rPr lang="en-US" sz="3200" i="1" dirty="0"/>
              <a:t> </a:t>
            </a:r>
            <a:r>
              <a:rPr lang="en-US" sz="3200" i="1" dirty="0" err="1"/>
              <a:t>continuellement</a:t>
            </a:r>
            <a:r>
              <a:rPr lang="en-US" sz="3200" i="1" dirty="0"/>
              <a:t> les </a:t>
            </a:r>
            <a:r>
              <a:rPr lang="en-US" sz="3200" i="1" dirty="0" err="1"/>
              <a:t>apprentissages</a:t>
            </a:r>
            <a:r>
              <a:rPr lang="en-US" sz="3200" i="1" dirty="0"/>
              <a:t> par rapport à des situations qui </a:t>
            </a:r>
            <a:r>
              <a:rPr lang="en-US" sz="3200" i="1" dirty="0" err="1"/>
              <a:t>ont</a:t>
            </a:r>
            <a:r>
              <a:rPr lang="en-US" sz="3200" i="1" dirty="0"/>
              <a:t> du </a:t>
            </a:r>
            <a:r>
              <a:rPr lang="en-US" sz="3200" i="1" dirty="0" err="1"/>
              <a:t>sens</a:t>
            </a:r>
            <a:r>
              <a:rPr lang="en-US" sz="3200" i="1" dirty="0"/>
              <a:t> pour </a:t>
            </a:r>
            <a:r>
              <a:rPr lang="en-US" sz="3200" i="1" dirty="0" err="1"/>
              <a:t>lui</a:t>
            </a:r>
            <a:r>
              <a:rPr lang="en-US" sz="3200" i="1" dirty="0"/>
              <a:t>, et à </a:t>
            </a:r>
            <a:r>
              <a:rPr lang="en-US" sz="3200" i="1" dirty="0" err="1"/>
              <a:t>utiliser</a:t>
            </a:r>
            <a:r>
              <a:rPr lang="en-US" sz="3200" i="1" dirty="0"/>
              <a:t> </a:t>
            </a:r>
            <a:r>
              <a:rPr lang="en-US" sz="3200" i="1" dirty="0" err="1"/>
              <a:t>ses</a:t>
            </a:r>
            <a:r>
              <a:rPr lang="en-US" sz="3200" i="1" dirty="0"/>
              <a:t> acquis </a:t>
            </a:r>
            <a:r>
              <a:rPr lang="en-US" sz="3200" i="1" dirty="0" err="1"/>
              <a:t>dans</a:t>
            </a:r>
            <a:r>
              <a:rPr lang="en-US" sz="3200" i="1" dirty="0"/>
              <a:t> </a:t>
            </a:r>
            <a:r>
              <a:rPr lang="en-US" sz="3200" i="1" dirty="0" err="1" smtClean="0"/>
              <a:t>ces</a:t>
            </a:r>
            <a:r>
              <a:rPr lang="en-US" sz="3200" i="1" dirty="0" smtClean="0"/>
              <a:t> situations</a:t>
            </a:r>
            <a:r>
              <a:rPr lang="en-US" sz="3200" i="1" dirty="0"/>
              <a:t>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38691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i="1" dirty="0"/>
              <a:t>(3) Il </a:t>
            </a:r>
            <a:r>
              <a:rPr lang="en-US" i="1" dirty="0" err="1"/>
              <a:t>s’agit</a:t>
            </a:r>
            <a:r>
              <a:rPr lang="en-US" i="1" dirty="0"/>
              <a:t> </a:t>
            </a:r>
            <a:r>
              <a:rPr lang="en-US" i="1" dirty="0" err="1"/>
              <a:t>enfin</a:t>
            </a:r>
            <a:r>
              <a:rPr lang="en-US" i="1" dirty="0"/>
              <a:t> de </a:t>
            </a:r>
            <a:r>
              <a:rPr lang="en-US" dirty="0"/>
              <a:t>certifier</a:t>
            </a:r>
            <a:r>
              <a:rPr lang="en-US" i="1" dirty="0"/>
              <a:t> </a:t>
            </a:r>
            <a:r>
              <a:rPr lang="en-US" dirty="0"/>
              <a:t>les</a:t>
            </a:r>
            <a:r>
              <a:rPr lang="en-US" i="1" dirty="0"/>
              <a:t> </a:t>
            </a:r>
            <a:r>
              <a:rPr lang="en-US" dirty="0"/>
              <a:t>acquis</a:t>
            </a:r>
            <a:r>
              <a:rPr lang="en-US" i="1" dirty="0"/>
              <a:t> </a:t>
            </a:r>
            <a:r>
              <a:rPr lang="en-US" dirty="0"/>
              <a:t>de</a:t>
            </a:r>
            <a:r>
              <a:rPr lang="en-US" i="1" dirty="0"/>
              <a:t> </a:t>
            </a:r>
            <a:r>
              <a:rPr lang="en-US" dirty="0" err="1"/>
              <a:t>l’élève</a:t>
            </a:r>
            <a:r>
              <a:rPr lang="en-US" i="1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résolution</a:t>
            </a:r>
            <a:r>
              <a:rPr lang="en-US" dirty="0"/>
              <a:t> de</a:t>
            </a:r>
            <a:r>
              <a:rPr lang="en-US" b="1" i="1" dirty="0"/>
              <a:t/>
            </a:r>
            <a:br>
              <a:rPr lang="en-US" b="1" i="1" dirty="0"/>
            </a:br>
            <a:r>
              <a:rPr lang="en-US" dirty="0"/>
              <a:t>situations </a:t>
            </a:r>
            <a:r>
              <a:rPr lang="en-US" dirty="0" err="1"/>
              <a:t>concrètes</a:t>
            </a:r>
            <a:r>
              <a:rPr lang="en-US" i="1" dirty="0"/>
              <a:t>, et non plus </a:t>
            </a:r>
            <a:r>
              <a:rPr lang="en-US" i="1" dirty="0" err="1"/>
              <a:t>en</a:t>
            </a:r>
            <a:r>
              <a:rPr lang="en-US" i="1" dirty="0"/>
              <a:t> </a:t>
            </a:r>
            <a:r>
              <a:rPr lang="en-US" i="1" dirty="0" err="1"/>
              <a:t>termes</a:t>
            </a:r>
            <a:r>
              <a:rPr lang="en-US" i="1" dirty="0"/>
              <a:t> d’une </a:t>
            </a:r>
            <a:r>
              <a:rPr lang="en-US" i="1" dirty="0" err="1"/>
              <a:t>somme</a:t>
            </a:r>
            <a:r>
              <a:rPr lang="en-US" i="1" dirty="0"/>
              <a:t> de </a:t>
            </a:r>
            <a:r>
              <a:rPr lang="en-US" i="1" dirty="0" err="1"/>
              <a:t>savoirs</a:t>
            </a:r>
            <a:r>
              <a:rPr lang="en-US" i="1" dirty="0"/>
              <a:t> et de </a:t>
            </a:r>
            <a:r>
              <a:rPr lang="en-US" i="1" dirty="0" smtClean="0"/>
              <a:t>savoir-faire que </a:t>
            </a:r>
            <a:r>
              <a:rPr lang="en-US" i="1" dirty="0" err="1"/>
              <a:t>l’élève</a:t>
            </a:r>
            <a:r>
              <a:rPr lang="en-US" i="1" dirty="0"/>
              <a:t> </a:t>
            </a:r>
            <a:r>
              <a:rPr lang="en-US" i="1" dirty="0" err="1"/>
              <a:t>s’empresse</a:t>
            </a:r>
            <a:r>
              <a:rPr lang="en-US" i="1" dirty="0"/>
              <a:t> </a:t>
            </a:r>
            <a:r>
              <a:rPr lang="en-US" i="1" dirty="0" err="1"/>
              <a:t>souvent</a:t>
            </a:r>
            <a:r>
              <a:rPr lang="en-US" i="1" dirty="0"/>
              <a:t> </a:t>
            </a:r>
            <a:r>
              <a:rPr lang="en-US" i="1" dirty="0" err="1"/>
              <a:t>d’oublier</a:t>
            </a:r>
            <a:r>
              <a:rPr lang="en-US" i="1" dirty="0"/>
              <a:t>, et </a:t>
            </a:r>
            <a:r>
              <a:rPr lang="en-US" i="1" dirty="0" err="1"/>
              <a:t>dont</a:t>
            </a:r>
            <a:r>
              <a:rPr lang="en-US" i="1" dirty="0"/>
              <a:t> </a:t>
            </a:r>
            <a:r>
              <a:rPr lang="en-US" i="1" dirty="0" err="1"/>
              <a:t>il</a:t>
            </a:r>
            <a:r>
              <a:rPr lang="en-US" i="1" dirty="0"/>
              <a:t> ne </a:t>
            </a:r>
            <a:r>
              <a:rPr lang="en-US" i="1" dirty="0" err="1"/>
              <a:t>sait</a:t>
            </a:r>
            <a:r>
              <a:rPr lang="en-US" i="1" dirty="0"/>
              <a:t> pas comment les </a:t>
            </a:r>
            <a:r>
              <a:rPr lang="en-US" i="1" dirty="0" smtClean="0"/>
              <a:t>utilizer </a:t>
            </a:r>
            <a:r>
              <a:rPr lang="en-US" i="1" dirty="0" err="1" smtClean="0"/>
              <a:t>dans</a:t>
            </a:r>
            <a:r>
              <a:rPr lang="en-US" i="1" dirty="0" smtClean="0"/>
              <a:t> </a:t>
            </a:r>
            <a:r>
              <a:rPr lang="en-US" i="1" dirty="0"/>
              <a:t>la vie active. </a:t>
            </a:r>
            <a:r>
              <a:rPr lang="en-US" i="1" dirty="0" err="1"/>
              <a:t>En</a:t>
            </a:r>
            <a:r>
              <a:rPr lang="en-US" i="1" dirty="0"/>
              <a:t> </a:t>
            </a:r>
            <a:r>
              <a:rPr lang="en-US" i="1" dirty="0" err="1"/>
              <a:t>cela</a:t>
            </a:r>
            <a:r>
              <a:rPr lang="en-US" i="1" dirty="0"/>
              <a:t>, </a:t>
            </a:r>
            <a:r>
              <a:rPr lang="en-US" i="1" dirty="0" err="1"/>
              <a:t>l’approche</a:t>
            </a:r>
            <a:r>
              <a:rPr lang="en-US" i="1" dirty="0"/>
              <a:t> par les </a:t>
            </a:r>
            <a:r>
              <a:rPr lang="en-US" i="1" dirty="0" err="1"/>
              <a:t>compétence</a:t>
            </a:r>
            <a:r>
              <a:rPr lang="en-US" i="1" dirty="0"/>
              <a:t> de base </a:t>
            </a:r>
            <a:r>
              <a:rPr lang="en-US" i="1" dirty="0" err="1"/>
              <a:t>est</a:t>
            </a:r>
            <a:r>
              <a:rPr lang="en-US" i="1" dirty="0"/>
              <a:t> </a:t>
            </a:r>
            <a:r>
              <a:rPr lang="en-US" i="1" dirty="0" err="1"/>
              <a:t>une</a:t>
            </a:r>
            <a:r>
              <a:rPr lang="en-US" i="1" dirty="0"/>
              <a:t> </a:t>
            </a:r>
            <a:r>
              <a:rPr lang="en-US" i="1" dirty="0" err="1"/>
              <a:t>réponse</a:t>
            </a:r>
            <a:r>
              <a:rPr lang="en-US" i="1" dirty="0"/>
              <a:t> </a:t>
            </a:r>
            <a:r>
              <a:rPr lang="en-US" i="1" dirty="0" smtClean="0"/>
              <a:t>aux problems </a:t>
            </a:r>
            <a:r>
              <a:rPr lang="en-US" i="1" dirty="0" err="1" smtClean="0"/>
              <a:t>d’analphabétisme</a:t>
            </a:r>
            <a:r>
              <a:rPr lang="en-US" i="1" dirty="0" smtClean="0"/>
              <a:t> </a:t>
            </a:r>
            <a:r>
              <a:rPr lang="en-US" i="1" dirty="0" err="1"/>
              <a:t>fonctionnel</a:t>
            </a:r>
            <a:r>
              <a:rPr lang="en-US" i="1" dirty="0"/>
              <a:t>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4351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57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600" dirty="0" smtClean="0"/>
              <a:t>Elaboration </a:t>
            </a:r>
            <a:r>
              <a:rPr lang="en-US" sz="3600" dirty="0"/>
              <a:t>d’un </a:t>
            </a:r>
            <a:r>
              <a:rPr lang="en-US" sz="3600" dirty="0" err="1"/>
              <a:t>énoncé</a:t>
            </a:r>
            <a:r>
              <a:rPr lang="en-US" sz="3600" dirty="0"/>
              <a:t> de </a:t>
            </a:r>
            <a:r>
              <a:rPr lang="en-US" sz="3600" dirty="0" err="1"/>
              <a:t>compétence</a:t>
            </a:r>
            <a:r>
              <a:rPr lang="fr-FR" sz="3600" dirty="0"/>
              <a:t/>
            </a:r>
            <a:br>
              <a:rPr lang="fr-FR" sz="36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4192" y="1295273"/>
            <a:ext cx="10515600" cy="4351338"/>
          </a:xfrm>
        </p:spPr>
        <p:txBody>
          <a:bodyPr/>
          <a:lstStyle/>
          <a:p>
            <a:pPr algn="just"/>
            <a:r>
              <a:rPr lang="en-US" dirty="0" err="1" smtClean="0"/>
              <a:t>L’énoncé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compétence</a:t>
            </a:r>
            <a:r>
              <a:rPr lang="en-US" dirty="0"/>
              <a:t> qui </a:t>
            </a:r>
            <a:r>
              <a:rPr lang="en-US" dirty="0" err="1"/>
              <a:t>est</a:t>
            </a:r>
            <a:r>
              <a:rPr lang="en-US" dirty="0"/>
              <a:t> un savoir-</a:t>
            </a:r>
            <a:r>
              <a:rPr lang="en-US" dirty="0" err="1"/>
              <a:t>agir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situation </a:t>
            </a:r>
            <a:r>
              <a:rPr lang="en-US" dirty="0" err="1"/>
              <a:t>s’évalue</a:t>
            </a:r>
            <a:r>
              <a:rPr lang="en-US" dirty="0"/>
              <a:t> à la fin d’une </a:t>
            </a:r>
            <a:r>
              <a:rPr lang="en-US" dirty="0" err="1"/>
              <a:t>unité</a:t>
            </a:r>
            <a:r>
              <a:rPr lang="en-US" dirty="0"/>
              <a:t> </a:t>
            </a:r>
            <a:r>
              <a:rPr lang="en-US" dirty="0" err="1"/>
              <a:t>d’apprentissage</a:t>
            </a:r>
            <a:r>
              <a:rPr lang="en-US" dirty="0"/>
              <a:t> </a:t>
            </a:r>
            <a:r>
              <a:rPr lang="en-US" dirty="0" err="1"/>
              <a:t>autour</a:t>
            </a:r>
            <a:r>
              <a:rPr lang="en-US" dirty="0"/>
              <a:t> d’un </a:t>
            </a:r>
            <a:r>
              <a:rPr lang="en-US" dirty="0" err="1"/>
              <a:t>centre</a:t>
            </a:r>
            <a:r>
              <a:rPr lang="en-US" dirty="0"/>
              <a:t> </a:t>
            </a:r>
            <a:r>
              <a:rPr lang="en-US" dirty="0" err="1"/>
              <a:t>d’intérêt</a:t>
            </a:r>
            <a:r>
              <a:rPr lang="en-US" dirty="0"/>
              <a:t> à travers </a:t>
            </a:r>
            <a:r>
              <a:rPr lang="en-US" dirty="0" err="1"/>
              <a:t>une</a:t>
            </a:r>
            <a:r>
              <a:rPr lang="en-US" dirty="0"/>
              <a:t> situation d’intégration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Ce </a:t>
            </a:r>
            <a:r>
              <a:rPr lang="en-US" dirty="0"/>
              <a:t>savoir-</a:t>
            </a:r>
            <a:r>
              <a:rPr lang="en-US" dirty="0" err="1"/>
              <a:t>agir</a:t>
            </a:r>
            <a:r>
              <a:rPr lang="en-US" dirty="0"/>
              <a:t> fait </a:t>
            </a:r>
            <a:r>
              <a:rPr lang="en-US" dirty="0" err="1"/>
              <a:t>appel</a:t>
            </a:r>
            <a:r>
              <a:rPr lang="en-US" dirty="0"/>
              <a:t> à la </a:t>
            </a:r>
            <a:r>
              <a:rPr lang="en-US" dirty="0" err="1"/>
              <a:t>mobilisation</a:t>
            </a:r>
            <a:r>
              <a:rPr lang="en-US" dirty="0"/>
              <a:t> d’un ensemble </a:t>
            </a:r>
            <a:r>
              <a:rPr lang="en-US" dirty="0" err="1"/>
              <a:t>intégré</a:t>
            </a:r>
            <a:r>
              <a:rPr lang="en-US" dirty="0"/>
              <a:t> de </a:t>
            </a:r>
            <a:r>
              <a:rPr lang="en-US" dirty="0" err="1"/>
              <a:t>ressources</a:t>
            </a:r>
            <a:r>
              <a:rPr lang="en-US" dirty="0"/>
              <a:t> (</a:t>
            </a:r>
            <a:r>
              <a:rPr lang="en-US" dirty="0" err="1"/>
              <a:t>savoirs</a:t>
            </a:r>
            <a:r>
              <a:rPr lang="en-US" dirty="0"/>
              <a:t>, savoir-faire, savoir-</a:t>
            </a:r>
            <a:r>
              <a:rPr lang="en-US" dirty="0" err="1"/>
              <a:t>être</a:t>
            </a:r>
            <a:r>
              <a:rPr lang="en-US" dirty="0"/>
              <a:t>) acquis au </a:t>
            </a:r>
            <a:r>
              <a:rPr lang="en-US" dirty="0" err="1"/>
              <a:t>préalable</a:t>
            </a:r>
            <a:r>
              <a:rPr lang="en-US" dirty="0"/>
              <a:t>.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0136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19457"/>
            <a:ext cx="10515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600" dirty="0" smtClean="0"/>
              <a:t>Les </a:t>
            </a:r>
            <a:r>
              <a:rPr lang="en-US" sz="3600" dirty="0" err="1"/>
              <a:t>préalables</a:t>
            </a:r>
            <a:r>
              <a:rPr lang="fr-FR" sz="3200" dirty="0"/>
              <a:t/>
            </a:r>
            <a:br>
              <a:rPr lang="fr-FR" sz="32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57072" y="1240409"/>
            <a:ext cx="10515600" cy="4351338"/>
          </a:xfrm>
        </p:spPr>
        <p:txBody>
          <a:bodyPr/>
          <a:lstStyle/>
          <a:p>
            <a:pPr lvl="0" algn="just"/>
            <a:r>
              <a:rPr lang="en-US" dirty="0" smtClean="0"/>
              <a:t>Un </a:t>
            </a:r>
            <a:r>
              <a:rPr lang="en-US" dirty="0" err="1"/>
              <a:t>énoncé</a:t>
            </a:r>
            <a:r>
              <a:rPr lang="en-US" dirty="0"/>
              <a:t> de </a:t>
            </a:r>
            <a:r>
              <a:rPr lang="en-US" dirty="0" err="1"/>
              <a:t>compétence</a:t>
            </a:r>
            <a:r>
              <a:rPr lang="en-US" dirty="0"/>
              <a:t> </a:t>
            </a:r>
            <a:r>
              <a:rPr lang="en-US" dirty="0" err="1"/>
              <a:t>n’est</a:t>
            </a:r>
            <a:r>
              <a:rPr lang="en-US" dirty="0"/>
              <a:t> </a:t>
            </a:r>
            <a:r>
              <a:rPr lang="en-US" dirty="0" err="1"/>
              <a:t>élaboré</a:t>
            </a:r>
            <a:r>
              <a:rPr lang="en-US" dirty="0"/>
              <a:t> ex nihilo: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déclinaison</a:t>
            </a:r>
            <a:r>
              <a:rPr lang="en-US" dirty="0"/>
              <a:t>,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opérationnalisation</a:t>
            </a:r>
            <a:r>
              <a:rPr lang="en-US" dirty="0"/>
              <a:t> de </a:t>
            </a:r>
            <a:r>
              <a:rPr lang="en-US" dirty="0" err="1"/>
              <a:t>chacune</a:t>
            </a:r>
            <a:r>
              <a:rPr lang="en-US" dirty="0"/>
              <a:t> des </a:t>
            </a:r>
            <a:r>
              <a:rPr lang="en-US" dirty="0" err="1"/>
              <a:t>compétences</a:t>
            </a:r>
            <a:r>
              <a:rPr lang="en-US" dirty="0"/>
              <a:t> du </a:t>
            </a:r>
            <a:r>
              <a:rPr lang="en-US" dirty="0" err="1"/>
              <a:t>Socle</a:t>
            </a:r>
            <a:r>
              <a:rPr lang="en-US" dirty="0"/>
              <a:t> national des </a:t>
            </a:r>
            <a:r>
              <a:rPr lang="en-US" dirty="0" err="1"/>
              <a:t>compétences</a:t>
            </a:r>
            <a:r>
              <a:rPr lang="en-US" dirty="0"/>
              <a:t>. </a:t>
            </a:r>
            <a:endParaRPr lang="fr-FR" dirty="0"/>
          </a:p>
          <a:p>
            <a:pPr lvl="0" algn="just"/>
            <a:r>
              <a:rPr lang="en-US" dirty="0"/>
              <a:t>Les </a:t>
            </a:r>
            <a:r>
              <a:rPr lang="en-US" dirty="0" err="1"/>
              <a:t>compétences</a:t>
            </a:r>
            <a:r>
              <a:rPr lang="en-US" dirty="0"/>
              <a:t> du </a:t>
            </a:r>
            <a:r>
              <a:rPr lang="en-US" dirty="0" err="1"/>
              <a:t>Socle</a:t>
            </a:r>
            <a:r>
              <a:rPr lang="en-US" dirty="0"/>
              <a:t> 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/>
              <a:t>générales</a:t>
            </a:r>
            <a:r>
              <a:rPr lang="en-US" dirty="0"/>
              <a:t>, </a:t>
            </a:r>
            <a:r>
              <a:rPr lang="en-US" dirty="0" err="1"/>
              <a:t>globales</a:t>
            </a:r>
            <a:r>
              <a:rPr lang="en-US" dirty="0"/>
              <a:t>, </a:t>
            </a:r>
            <a:r>
              <a:rPr lang="en-US" dirty="0" err="1"/>
              <a:t>fédératrices</a:t>
            </a:r>
            <a:r>
              <a:rPr lang="en-US" dirty="0"/>
              <a:t>,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faut</a:t>
            </a:r>
            <a:r>
              <a:rPr lang="en-US" dirty="0"/>
              <a:t> les </a:t>
            </a:r>
            <a:r>
              <a:rPr lang="en-US" dirty="0" err="1"/>
              <a:t>décomposer</a:t>
            </a:r>
            <a:r>
              <a:rPr lang="en-US" dirty="0"/>
              <a:t>.</a:t>
            </a:r>
            <a:endParaRPr lang="fr-FR" dirty="0"/>
          </a:p>
          <a:p>
            <a:pPr lvl="0" algn="just"/>
            <a:r>
              <a:rPr lang="en-US" dirty="0" err="1"/>
              <a:t>L’enseignant</a:t>
            </a:r>
            <a:r>
              <a:rPr lang="en-US" dirty="0"/>
              <a:t> les </a:t>
            </a:r>
            <a:r>
              <a:rPr lang="en-US" dirty="0" err="1"/>
              <a:t>élaborent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début de </a:t>
            </a:r>
            <a:r>
              <a:rPr lang="en-US" dirty="0" err="1"/>
              <a:t>chaque</a:t>
            </a:r>
            <a:r>
              <a:rPr lang="en-US" dirty="0"/>
              <a:t> </a:t>
            </a:r>
            <a:r>
              <a:rPr lang="en-US" dirty="0" err="1"/>
              <a:t>unité</a:t>
            </a:r>
            <a:r>
              <a:rPr lang="en-US" dirty="0"/>
              <a:t> </a:t>
            </a:r>
            <a:r>
              <a:rPr lang="en-US" dirty="0" err="1"/>
              <a:t>d’apprentissage</a:t>
            </a:r>
            <a:r>
              <a:rPr lang="en-US" dirty="0"/>
              <a:t>, </a:t>
            </a:r>
            <a:r>
              <a:rPr lang="en-US" dirty="0" err="1"/>
              <a:t>dans</a:t>
            </a:r>
            <a:r>
              <a:rPr lang="en-US" dirty="0"/>
              <a:t> la perspective de </a:t>
            </a:r>
            <a:r>
              <a:rPr lang="en-US" dirty="0" err="1"/>
              <a:t>l’évaluation</a:t>
            </a:r>
            <a:r>
              <a:rPr lang="en-US" dirty="0"/>
              <a:t>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2474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9002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Les parties d’un </a:t>
            </a:r>
            <a:r>
              <a:rPr lang="en-US" sz="3200" dirty="0" err="1"/>
              <a:t>énoncé</a:t>
            </a:r>
            <a:r>
              <a:rPr lang="en-US" sz="3200" dirty="0"/>
              <a:t> de </a:t>
            </a:r>
            <a:r>
              <a:rPr lang="en-US" sz="3200" dirty="0" err="1"/>
              <a:t>compétence</a:t>
            </a:r>
            <a:endParaRPr lang="fr-FR" sz="3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9337307"/>
              </p:ext>
            </p:extLst>
          </p:nvPr>
        </p:nvGraphicFramePr>
        <p:xfrm>
          <a:off x="838200" y="1280160"/>
          <a:ext cx="10655808" cy="48849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031">
                  <a:extLst>
                    <a:ext uri="{9D8B030D-6E8A-4147-A177-3AD203B41FA5}">
                      <a16:colId xmlns:a16="http://schemas.microsoft.com/office/drawing/2014/main" xmlns="" val="3423910141"/>
                    </a:ext>
                  </a:extLst>
                </a:gridCol>
                <a:gridCol w="1872213">
                  <a:extLst>
                    <a:ext uri="{9D8B030D-6E8A-4147-A177-3AD203B41FA5}">
                      <a16:colId xmlns:a16="http://schemas.microsoft.com/office/drawing/2014/main" xmlns="" val="3087721281"/>
                    </a:ext>
                  </a:extLst>
                </a:gridCol>
                <a:gridCol w="4600797">
                  <a:extLst>
                    <a:ext uri="{9D8B030D-6E8A-4147-A177-3AD203B41FA5}">
                      <a16:colId xmlns:a16="http://schemas.microsoft.com/office/drawing/2014/main" xmlns="" val="729757604"/>
                    </a:ext>
                  </a:extLst>
                </a:gridCol>
                <a:gridCol w="3783767">
                  <a:extLst>
                    <a:ext uri="{9D8B030D-6E8A-4147-A177-3AD203B41FA5}">
                      <a16:colId xmlns:a16="http://schemas.microsoft.com/office/drawing/2014/main" xmlns="" val="2049143436"/>
                    </a:ext>
                  </a:extLst>
                </a:gridCol>
              </a:tblGrid>
              <a:tr h="3602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</a:t>
                      </a:r>
                      <a:r>
                        <a:rPr lang="en-US" sz="2000" u="sng" baseline="30000">
                          <a:effectLst/>
                        </a:rPr>
                        <a:t>o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Partie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Contenu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Exemples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6946761"/>
                  </a:ext>
                </a:extLst>
              </a:tr>
              <a:tr h="22736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Type de support et les Circonstances d’exécution de réalisation de la tâche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 </a:t>
                      </a:r>
                      <a:r>
                        <a:rPr lang="en-US" sz="2000" dirty="0" err="1">
                          <a:effectLst/>
                        </a:rPr>
                        <a:t>partir</a:t>
                      </a:r>
                      <a:r>
                        <a:rPr lang="en-US" sz="2000" dirty="0">
                          <a:effectLst/>
                        </a:rPr>
                        <a:t> des images, photos, </a:t>
                      </a:r>
                      <a:r>
                        <a:rPr lang="en-US" sz="2000" dirty="0" err="1">
                          <a:effectLst/>
                        </a:rPr>
                        <a:t>textes</a:t>
                      </a:r>
                      <a:r>
                        <a:rPr lang="en-US" sz="2000" dirty="0">
                          <a:effectLst/>
                        </a:rPr>
                        <a:t>….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 partir des images, photos, textes vidéogrammes, sketchs…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20353539"/>
                  </a:ext>
                </a:extLst>
              </a:tr>
              <a:tr h="7428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Tâche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Ce que l’élève doit accomplir pour être reconnu compétent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Résoudre les problèmes de la vie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10896731"/>
                  </a:ext>
                </a:extLst>
              </a:tr>
              <a:tr h="15082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Critères </a:t>
                      </a:r>
                      <a:r>
                        <a:rPr lang="en-US" sz="2000" dirty="0" err="1">
                          <a:effectLst/>
                        </a:rPr>
                        <a:t>d’évaluation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Ce qui est exigé et vérifié dans la production de l’élève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La production sera </a:t>
                      </a:r>
                      <a:r>
                        <a:rPr lang="en-US" sz="2000" dirty="0" err="1">
                          <a:effectLst/>
                        </a:rPr>
                        <a:t>en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cohérence</a:t>
                      </a:r>
                      <a:r>
                        <a:rPr lang="en-US" sz="2000" dirty="0">
                          <a:effectLst/>
                        </a:rPr>
                        <a:t> avec les </a:t>
                      </a:r>
                      <a:r>
                        <a:rPr lang="en-US" sz="2000" dirty="0" err="1">
                          <a:effectLst/>
                        </a:rPr>
                        <a:t>critères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suivants</a:t>
                      </a:r>
                      <a:r>
                        <a:rPr lang="en-US" sz="2000" dirty="0">
                          <a:effectLst/>
                        </a:rPr>
                        <a:t>: à </a:t>
                      </a:r>
                      <a:r>
                        <a:rPr lang="en-US" sz="2000" dirty="0" err="1">
                          <a:effectLst/>
                        </a:rPr>
                        <a:t>l’écrit</a:t>
                      </a:r>
                      <a:r>
                        <a:rPr lang="en-US" sz="2000" dirty="0">
                          <a:effectLst/>
                        </a:rPr>
                        <a:t>, à </a:t>
                      </a:r>
                      <a:r>
                        <a:rPr lang="en-US" sz="2000" dirty="0" err="1">
                          <a:effectLst/>
                        </a:rPr>
                        <a:t>l’oral</a:t>
                      </a:r>
                      <a:r>
                        <a:rPr lang="en-US" sz="2000" dirty="0">
                          <a:effectLst/>
                        </a:rPr>
                        <a:t>, à la </a:t>
                      </a:r>
                      <a:r>
                        <a:rPr lang="en-US" sz="2000" dirty="0" err="1">
                          <a:effectLst/>
                        </a:rPr>
                        <a:t>pratique</a:t>
                      </a:r>
                      <a:r>
                        <a:rPr lang="en-US" sz="2000" dirty="0">
                          <a:effectLst/>
                        </a:rPr>
                        <a:t>, au savoir- </a:t>
                      </a:r>
                      <a:r>
                        <a:rPr lang="en-US" sz="2000" dirty="0" err="1">
                          <a:effectLst/>
                        </a:rPr>
                        <a:t>être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91525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878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Les </a:t>
            </a:r>
            <a:r>
              <a:rPr lang="en-US" sz="3200" b="1" dirty="0" err="1"/>
              <a:t>étapes</a:t>
            </a:r>
            <a:r>
              <a:rPr lang="en-US" sz="3200" b="1" dirty="0"/>
              <a:t> de </a:t>
            </a:r>
            <a:r>
              <a:rPr lang="en-US" sz="3200" b="1" dirty="0" err="1"/>
              <a:t>l’élaboration</a:t>
            </a:r>
            <a:r>
              <a:rPr lang="en-US" sz="3200" b="1" dirty="0"/>
              <a:t> d’un </a:t>
            </a:r>
            <a:r>
              <a:rPr lang="en-US" sz="3200" b="1" dirty="0" err="1"/>
              <a:t>énoncé</a:t>
            </a:r>
            <a:r>
              <a:rPr lang="en-US" sz="3200" b="1" dirty="0"/>
              <a:t> de </a:t>
            </a:r>
            <a:r>
              <a:rPr lang="en-US" sz="3200" b="1" dirty="0" err="1"/>
              <a:t>compétence</a:t>
            </a:r>
            <a:endParaRPr lang="fr-FR" sz="3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7635647"/>
              </p:ext>
            </p:extLst>
          </p:nvPr>
        </p:nvGraphicFramePr>
        <p:xfrm>
          <a:off x="758952" y="1005840"/>
          <a:ext cx="10817352" cy="57963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081">
                  <a:extLst>
                    <a:ext uri="{9D8B030D-6E8A-4147-A177-3AD203B41FA5}">
                      <a16:colId xmlns:a16="http://schemas.microsoft.com/office/drawing/2014/main" xmlns="" val="3844420270"/>
                    </a:ext>
                  </a:extLst>
                </a:gridCol>
                <a:gridCol w="1920565">
                  <a:extLst>
                    <a:ext uri="{9D8B030D-6E8A-4147-A177-3AD203B41FA5}">
                      <a16:colId xmlns:a16="http://schemas.microsoft.com/office/drawing/2014/main" xmlns="" val="3474841281"/>
                    </a:ext>
                  </a:extLst>
                </a:gridCol>
                <a:gridCol w="4650577">
                  <a:extLst>
                    <a:ext uri="{9D8B030D-6E8A-4147-A177-3AD203B41FA5}">
                      <a16:colId xmlns:a16="http://schemas.microsoft.com/office/drawing/2014/main" xmlns="" val="2850347399"/>
                    </a:ext>
                  </a:extLst>
                </a:gridCol>
                <a:gridCol w="3841129">
                  <a:extLst>
                    <a:ext uri="{9D8B030D-6E8A-4147-A177-3AD203B41FA5}">
                      <a16:colId xmlns:a16="http://schemas.microsoft.com/office/drawing/2014/main" xmlns="" val="1823693662"/>
                    </a:ext>
                  </a:extLst>
                </a:gridCol>
              </a:tblGrid>
              <a:tr h="2219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</a:t>
                      </a:r>
                      <a:r>
                        <a:rPr lang="en-US" sz="1400" u="sng" baseline="30000">
                          <a:effectLst/>
                        </a:rPr>
                        <a:t>o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Etape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Contenu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Exemples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80633546"/>
                  </a:ext>
                </a:extLst>
              </a:tr>
              <a:tr h="5885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Identifier la </a:t>
                      </a:r>
                      <a:r>
                        <a:rPr lang="en-US" sz="1800" dirty="0" err="1">
                          <a:effectLst/>
                        </a:rPr>
                        <a:t>tâche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Ce que l’élève doit accomplir pour être  reconnu compétent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Résoudre les problèmes de la vie en rapport avec les valeurs sociales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49531549"/>
                  </a:ext>
                </a:extLst>
              </a:tr>
              <a:tr h="14980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Formuler</a:t>
                      </a:r>
                      <a:r>
                        <a:rPr lang="en-US" sz="1800" dirty="0">
                          <a:effectLst/>
                        </a:rPr>
                        <a:t> la </a:t>
                      </a:r>
                      <a:r>
                        <a:rPr lang="en-US" sz="1800" dirty="0" err="1">
                          <a:effectLst/>
                        </a:rPr>
                        <a:t>tâche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L’élève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doit</a:t>
                      </a:r>
                      <a:r>
                        <a:rPr lang="en-US" sz="1800" dirty="0">
                          <a:effectLst/>
                        </a:rPr>
                        <a:t> …</a:t>
                      </a:r>
                      <a:r>
                        <a:rPr lang="en-US" sz="1800" dirty="0" err="1">
                          <a:effectLst/>
                        </a:rPr>
                        <a:t>puis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utiliser</a:t>
                      </a:r>
                      <a:r>
                        <a:rPr lang="en-US" sz="1800" dirty="0">
                          <a:effectLst/>
                        </a:rPr>
                        <a:t> un </a:t>
                      </a:r>
                      <a:r>
                        <a:rPr lang="en-US" sz="1800" dirty="0" err="1">
                          <a:effectLst/>
                        </a:rPr>
                        <a:t>verbe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d’action</a:t>
                      </a:r>
                      <a:r>
                        <a:rPr lang="en-US" sz="1800" dirty="0">
                          <a:effectLst/>
                        </a:rPr>
                        <a:t>. La </a:t>
                      </a:r>
                      <a:r>
                        <a:rPr lang="en-US" sz="1800" dirty="0" err="1">
                          <a:effectLst/>
                        </a:rPr>
                        <a:t>tâche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peut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être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suivie</a:t>
                      </a:r>
                      <a:r>
                        <a:rPr lang="en-US" sz="1800" dirty="0">
                          <a:effectLst/>
                        </a:rPr>
                        <a:t> des expressions: «</a:t>
                      </a:r>
                      <a:r>
                        <a:rPr lang="en-US" sz="1800" dirty="0" err="1">
                          <a:effectLst/>
                        </a:rPr>
                        <a:t>faisant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intervenir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faisant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appel</a:t>
                      </a:r>
                      <a:r>
                        <a:rPr lang="en-US" sz="1800" dirty="0">
                          <a:effectLst/>
                        </a:rPr>
                        <a:t> à (les </a:t>
                      </a:r>
                      <a:r>
                        <a:rPr lang="en-US" sz="1800" dirty="0" err="1">
                          <a:effectLst/>
                        </a:rPr>
                        <a:t>principaux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contenus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spécifiques</a:t>
                      </a:r>
                      <a:r>
                        <a:rPr lang="en-US" sz="1800" dirty="0">
                          <a:effectLst/>
                        </a:rPr>
                        <a:t> qui </a:t>
                      </a:r>
                      <a:r>
                        <a:rPr lang="en-US" sz="1800" dirty="0" err="1">
                          <a:effectLst/>
                        </a:rPr>
                        <a:t>composent</a:t>
                      </a:r>
                      <a:r>
                        <a:rPr lang="en-US" sz="1800" dirty="0">
                          <a:effectLst/>
                        </a:rPr>
                        <a:t> la </a:t>
                      </a:r>
                      <a:r>
                        <a:rPr lang="en-US" sz="1800" dirty="0" err="1">
                          <a:effectLst/>
                        </a:rPr>
                        <a:t>compétence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concernée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L’élève doit résoudre les problèmes de la vie en rapport avec les valeurs sociales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26962400"/>
                  </a:ext>
                </a:extLst>
              </a:tr>
              <a:tr h="18011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Préciser les circonstances d’exécution de la tâche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Préciser</a:t>
                      </a:r>
                      <a:r>
                        <a:rPr lang="en-US" sz="1800" dirty="0">
                          <a:effectLst/>
                        </a:rPr>
                        <a:t> les </a:t>
                      </a:r>
                      <a:r>
                        <a:rPr lang="en-US" sz="1800" dirty="0" err="1">
                          <a:effectLst/>
                        </a:rPr>
                        <a:t>circonstances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d’exécution</a:t>
                      </a:r>
                      <a:r>
                        <a:rPr lang="en-US" sz="1800" dirty="0">
                          <a:effectLst/>
                        </a:rPr>
                        <a:t> de la </a:t>
                      </a:r>
                      <a:r>
                        <a:rPr lang="en-US" sz="1800" dirty="0" err="1">
                          <a:effectLst/>
                        </a:rPr>
                        <a:t>tâche</a:t>
                      </a:r>
                      <a:r>
                        <a:rPr lang="en-US" sz="1800" dirty="0">
                          <a:effectLst/>
                        </a:rPr>
                        <a:t>.  Ce qui </a:t>
                      </a:r>
                      <a:r>
                        <a:rPr lang="en-US" sz="1800" dirty="0" err="1">
                          <a:effectLst/>
                        </a:rPr>
                        <a:t>est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exigé</a:t>
                      </a:r>
                      <a:r>
                        <a:rPr lang="en-US" sz="1800" dirty="0">
                          <a:effectLst/>
                        </a:rPr>
                        <a:t> et </a:t>
                      </a:r>
                      <a:r>
                        <a:rPr lang="en-US" sz="1800" dirty="0" err="1">
                          <a:effectLst/>
                        </a:rPr>
                        <a:t>vérifié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dans</a:t>
                      </a:r>
                      <a:r>
                        <a:rPr lang="en-US" sz="1800" dirty="0">
                          <a:effectLst/>
                        </a:rPr>
                        <a:t> la production de </a:t>
                      </a:r>
                      <a:r>
                        <a:rPr lang="en-US" sz="1800" dirty="0" err="1">
                          <a:effectLst/>
                        </a:rPr>
                        <a:t>l’élève</a:t>
                      </a:r>
                      <a:r>
                        <a:rPr lang="en-US" sz="1800" dirty="0">
                          <a:effectLst/>
                        </a:rPr>
                        <a:t>. Le type de support et les conditions </a:t>
                      </a:r>
                      <a:r>
                        <a:rPr lang="en-US" sz="1800" dirty="0" err="1">
                          <a:effectLst/>
                        </a:rPr>
                        <a:t>d’exécution</a:t>
                      </a:r>
                      <a:r>
                        <a:rPr lang="en-US" sz="1800" dirty="0">
                          <a:effectLst/>
                        </a:rPr>
                        <a:t> de la </a:t>
                      </a:r>
                      <a:r>
                        <a:rPr lang="en-US" sz="1800" dirty="0" err="1">
                          <a:effectLst/>
                        </a:rPr>
                        <a:t>tâche</a:t>
                      </a:r>
                      <a:r>
                        <a:rPr lang="en-US" sz="1800" dirty="0">
                          <a:effectLst/>
                        </a:rPr>
                        <a:t>;</a:t>
                      </a:r>
                      <a:endParaRPr lang="fr-FR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les faire </a:t>
                      </a:r>
                      <a:r>
                        <a:rPr lang="en-US" sz="1800" dirty="0" err="1">
                          <a:effectLst/>
                        </a:rPr>
                        <a:t>précéder</a:t>
                      </a:r>
                      <a:r>
                        <a:rPr lang="en-US" sz="1800" dirty="0">
                          <a:effectLst/>
                        </a:rPr>
                        <a:t> des expressions: A </a:t>
                      </a:r>
                      <a:r>
                        <a:rPr lang="en-US" sz="1800" dirty="0" err="1">
                          <a:effectLst/>
                        </a:rPr>
                        <a:t>partir</a:t>
                      </a:r>
                      <a:r>
                        <a:rPr lang="en-US" sz="1800" dirty="0">
                          <a:effectLst/>
                        </a:rPr>
                        <a:t> de… </a:t>
                      </a:r>
                      <a:r>
                        <a:rPr lang="en-US" sz="1800" dirty="0" err="1">
                          <a:effectLst/>
                        </a:rPr>
                        <a:t>ou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étant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donné</a:t>
                      </a:r>
                      <a:r>
                        <a:rPr lang="en-US" sz="1800" dirty="0">
                          <a:effectLst/>
                        </a:rPr>
                        <a:t>…</a:t>
                      </a:r>
                      <a:r>
                        <a:rPr lang="en-US" sz="1800" dirty="0" err="1">
                          <a:effectLst/>
                        </a:rPr>
                        <a:t>ou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soit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s’appuyant</a:t>
                      </a:r>
                      <a:r>
                        <a:rPr lang="en-US" sz="1800" dirty="0">
                          <a:effectLst/>
                        </a:rPr>
                        <a:t> sur et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 </a:t>
                      </a:r>
                      <a:r>
                        <a:rPr lang="en-US" sz="1800" dirty="0" err="1">
                          <a:effectLst/>
                        </a:rPr>
                        <a:t>partir</a:t>
                      </a:r>
                      <a:r>
                        <a:rPr lang="en-US" sz="1800" dirty="0">
                          <a:effectLst/>
                        </a:rPr>
                        <a:t> des images, des </a:t>
                      </a:r>
                      <a:r>
                        <a:rPr lang="en-US" sz="1800" dirty="0" err="1">
                          <a:effectLst/>
                        </a:rPr>
                        <a:t>textes</a:t>
                      </a:r>
                      <a:r>
                        <a:rPr lang="en-US" sz="1800" dirty="0">
                          <a:effectLst/>
                        </a:rPr>
                        <a:t>, des </a:t>
                      </a:r>
                      <a:r>
                        <a:rPr lang="en-US" sz="1800" dirty="0" err="1">
                          <a:effectLst/>
                        </a:rPr>
                        <a:t>vidéogrammes</a:t>
                      </a:r>
                      <a:r>
                        <a:rPr lang="en-US" sz="1800" dirty="0">
                          <a:effectLst/>
                        </a:rPr>
                        <a:t>, et c, </a:t>
                      </a:r>
                      <a:r>
                        <a:rPr lang="en-US" sz="1800" dirty="0" err="1">
                          <a:effectLst/>
                        </a:rPr>
                        <a:t>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s’aidant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faisant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appel</a:t>
                      </a:r>
                      <a:r>
                        <a:rPr lang="en-US" sz="1800" dirty="0">
                          <a:effectLst/>
                        </a:rPr>
                        <a:t> à… des acquis </a:t>
                      </a:r>
                      <a:r>
                        <a:rPr lang="en-US" sz="1800" dirty="0" err="1">
                          <a:effectLst/>
                        </a:rPr>
                        <a:t>en</a:t>
                      </a:r>
                      <a:r>
                        <a:rPr lang="en-US" sz="1800" dirty="0">
                          <a:effectLst/>
                        </a:rPr>
                        <a:t> vie courante au </a:t>
                      </a:r>
                      <a:r>
                        <a:rPr lang="en-US" sz="1800" dirty="0" err="1">
                          <a:effectLst/>
                        </a:rPr>
                        <a:t>cours</a:t>
                      </a:r>
                      <a:r>
                        <a:rPr lang="en-US" sz="1800" dirty="0">
                          <a:effectLst/>
                        </a:rPr>
                        <a:t> de la 8 e </a:t>
                      </a:r>
                      <a:r>
                        <a:rPr lang="en-US" sz="1800" dirty="0" err="1">
                          <a:effectLst/>
                        </a:rPr>
                        <a:t>unité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d’enseignement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portant</a:t>
                      </a:r>
                      <a:r>
                        <a:rPr lang="en-US" sz="1800" dirty="0">
                          <a:effectLst/>
                        </a:rPr>
                        <a:t> sur les </a:t>
                      </a:r>
                      <a:r>
                        <a:rPr lang="en-US" sz="1800" dirty="0" err="1">
                          <a:effectLst/>
                        </a:rPr>
                        <a:t>moyens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detransport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73298315"/>
                  </a:ext>
                </a:extLst>
              </a:tr>
              <a:tr h="14499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Indiquer</a:t>
                      </a:r>
                      <a:r>
                        <a:rPr lang="en-US" sz="1800" dirty="0">
                          <a:effectLst/>
                        </a:rPr>
                        <a:t> les </a:t>
                      </a:r>
                      <a:r>
                        <a:rPr lang="en-US" sz="1800" dirty="0" err="1">
                          <a:effectLst/>
                        </a:rPr>
                        <a:t>critères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d’évaluation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Dans</a:t>
                      </a:r>
                      <a:r>
                        <a:rPr lang="en-US" sz="1800" dirty="0">
                          <a:effectLst/>
                        </a:rPr>
                        <a:t> la formulation, </a:t>
                      </a:r>
                      <a:r>
                        <a:rPr lang="en-US" sz="1800" dirty="0" err="1">
                          <a:effectLst/>
                        </a:rPr>
                        <a:t>cette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partie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peut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être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précédée</a:t>
                      </a:r>
                      <a:r>
                        <a:rPr lang="en-US" sz="1800" dirty="0">
                          <a:effectLst/>
                        </a:rPr>
                        <a:t> de </a:t>
                      </a:r>
                      <a:r>
                        <a:rPr lang="en-US" sz="1800" dirty="0" err="1">
                          <a:effectLst/>
                        </a:rPr>
                        <a:t>l’expression</a:t>
                      </a:r>
                      <a:r>
                        <a:rPr lang="en-US" sz="1800" dirty="0">
                          <a:effectLst/>
                        </a:rPr>
                        <a:t>: </a:t>
                      </a:r>
                      <a:r>
                        <a:rPr lang="en-US" sz="1800" dirty="0" err="1">
                          <a:effectLst/>
                        </a:rPr>
                        <a:t>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cohérence</a:t>
                      </a:r>
                      <a:r>
                        <a:rPr lang="en-US" sz="1800" dirty="0">
                          <a:effectLst/>
                        </a:rPr>
                        <a:t> avec les </a:t>
                      </a:r>
                      <a:r>
                        <a:rPr lang="en-US" sz="1800" dirty="0" err="1">
                          <a:effectLst/>
                        </a:rPr>
                        <a:t>critères</a:t>
                      </a:r>
                      <a:r>
                        <a:rPr lang="en-US" sz="1800" dirty="0">
                          <a:effectLst/>
                        </a:rPr>
                        <a:t> de </a:t>
                      </a:r>
                      <a:r>
                        <a:rPr lang="en-US" sz="1800" dirty="0" err="1">
                          <a:effectLst/>
                        </a:rPr>
                        <a:t>qualité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suivants</a:t>
                      </a:r>
                      <a:r>
                        <a:rPr lang="en-US" sz="1800" dirty="0">
                          <a:effectLst/>
                        </a:rPr>
                        <a:t>…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La solution sera </a:t>
                      </a:r>
                      <a:r>
                        <a:rPr lang="en-US" sz="1800" dirty="0" err="1">
                          <a:effectLst/>
                        </a:rPr>
                        <a:t>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cohérence</a:t>
                      </a:r>
                      <a:r>
                        <a:rPr lang="en-US" sz="1800" dirty="0">
                          <a:effectLst/>
                        </a:rPr>
                        <a:t> avec les </a:t>
                      </a:r>
                      <a:r>
                        <a:rPr lang="en-US" sz="1800" dirty="0" err="1">
                          <a:effectLst/>
                        </a:rPr>
                        <a:t>critères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suivants</a:t>
                      </a:r>
                      <a:r>
                        <a:rPr lang="en-US" sz="1800" dirty="0" smtClean="0">
                          <a:effectLst/>
                        </a:rPr>
                        <a:t>:-,</a:t>
                      </a:r>
                      <a:r>
                        <a:rPr lang="en-US" sz="1800" baseline="0" dirty="0" smtClean="0">
                          <a:effectLst/>
                        </a:rPr>
                        <a:t> -, -</a:t>
                      </a:r>
                      <a:endParaRPr lang="fr-FR" sz="16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47157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156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55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La </a:t>
            </a:r>
            <a:r>
              <a:rPr lang="en-US" sz="4000" b="1" dirty="0" err="1"/>
              <a:t>démarche</a:t>
            </a:r>
            <a:r>
              <a:rPr lang="en-US" sz="4000" b="1" dirty="0"/>
              <a:t> </a:t>
            </a:r>
            <a:r>
              <a:rPr lang="en-US" sz="4000" b="1" dirty="0" err="1"/>
              <a:t>d’élaboration</a:t>
            </a:r>
            <a:r>
              <a:rPr lang="en-US" sz="4000" b="1" dirty="0"/>
              <a:t> d’un </a:t>
            </a:r>
            <a:r>
              <a:rPr lang="en-US" sz="4000" b="1" dirty="0" err="1"/>
              <a:t>énoncé</a:t>
            </a:r>
            <a:r>
              <a:rPr lang="en-US" sz="4000" b="1" dirty="0"/>
              <a:t> de </a:t>
            </a:r>
            <a:r>
              <a:rPr lang="en-US" sz="4000" b="1" dirty="0" err="1"/>
              <a:t>compétence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932688"/>
            <a:ext cx="10802112" cy="5687568"/>
          </a:xfrm>
        </p:spPr>
        <p:txBody>
          <a:bodyPr>
            <a:noAutofit/>
          </a:bodyPr>
          <a:lstStyle/>
          <a:p>
            <a:pPr lvl="0" algn="just"/>
            <a:r>
              <a:rPr lang="en-US" sz="2600" dirty="0"/>
              <a:t>Identiﬁer la </a:t>
            </a:r>
            <a:r>
              <a:rPr lang="en-US" sz="2600" dirty="0" err="1"/>
              <a:t>tâche</a:t>
            </a:r>
            <a:r>
              <a:rPr lang="en-US" sz="2600" dirty="0"/>
              <a:t> que </a:t>
            </a:r>
            <a:r>
              <a:rPr lang="en-US" sz="2600" dirty="0" err="1"/>
              <a:t>l’élève</a:t>
            </a:r>
            <a:r>
              <a:rPr lang="en-US" sz="2600" dirty="0"/>
              <a:t> </a:t>
            </a:r>
            <a:r>
              <a:rPr lang="en-US" sz="2600" dirty="0" err="1"/>
              <a:t>doit</a:t>
            </a:r>
            <a:r>
              <a:rPr lang="en-US" sz="2600" dirty="0"/>
              <a:t> </a:t>
            </a:r>
            <a:r>
              <a:rPr lang="en-US" sz="2600" dirty="0" err="1"/>
              <a:t>être</a:t>
            </a:r>
            <a:r>
              <a:rPr lang="en-US" sz="2600" dirty="0"/>
              <a:t> capable </a:t>
            </a:r>
            <a:r>
              <a:rPr lang="en-US" sz="2600" dirty="0" err="1"/>
              <a:t>d’accomplir</a:t>
            </a:r>
            <a:r>
              <a:rPr lang="en-US" sz="2600" dirty="0"/>
              <a:t> pour </a:t>
            </a:r>
            <a:r>
              <a:rPr lang="en-US" sz="2600" dirty="0" err="1"/>
              <a:t>être</a:t>
            </a:r>
            <a:r>
              <a:rPr lang="en-US" sz="2600" dirty="0"/>
              <a:t> </a:t>
            </a:r>
            <a:r>
              <a:rPr lang="en-US" sz="2600" dirty="0" err="1"/>
              <a:t>reconnu</a:t>
            </a:r>
            <a:r>
              <a:rPr lang="en-US" sz="2600" dirty="0"/>
              <a:t> </a:t>
            </a:r>
            <a:r>
              <a:rPr lang="en-US" sz="2600" dirty="0" err="1"/>
              <a:t>compètent</a:t>
            </a:r>
            <a:endParaRPr lang="fr-FR" sz="2600" dirty="0"/>
          </a:p>
          <a:p>
            <a:pPr lvl="0" algn="just"/>
            <a:r>
              <a:rPr lang="en-US" sz="2600" dirty="0" err="1"/>
              <a:t>Formuler</a:t>
            </a:r>
            <a:r>
              <a:rPr lang="en-US" sz="2600" dirty="0"/>
              <a:t> </a:t>
            </a:r>
            <a:r>
              <a:rPr lang="en-US" sz="2600" dirty="0" err="1"/>
              <a:t>cette</a:t>
            </a:r>
            <a:r>
              <a:rPr lang="en-US" sz="2600" dirty="0"/>
              <a:t> </a:t>
            </a:r>
            <a:r>
              <a:rPr lang="en-US" sz="2600" dirty="0" err="1"/>
              <a:t>tâche</a:t>
            </a:r>
            <a:r>
              <a:rPr lang="en-US" sz="2600" dirty="0"/>
              <a:t> au </a:t>
            </a:r>
            <a:r>
              <a:rPr lang="en-US" sz="2600" dirty="0" err="1"/>
              <a:t>moyen</a:t>
            </a:r>
            <a:r>
              <a:rPr lang="en-US" sz="2600" dirty="0"/>
              <a:t> d’un </a:t>
            </a:r>
            <a:r>
              <a:rPr lang="en-US" sz="2600" dirty="0" err="1"/>
              <a:t>verbe</a:t>
            </a:r>
            <a:r>
              <a:rPr lang="en-US" sz="2600" dirty="0"/>
              <a:t> </a:t>
            </a:r>
            <a:r>
              <a:rPr lang="en-US" sz="2600" dirty="0" err="1"/>
              <a:t>d’action</a:t>
            </a:r>
            <a:r>
              <a:rPr lang="en-US" sz="2600" dirty="0"/>
              <a:t> et le faire </a:t>
            </a:r>
            <a:r>
              <a:rPr lang="en-US" sz="2600" dirty="0" err="1"/>
              <a:t>précéder</a:t>
            </a:r>
            <a:r>
              <a:rPr lang="en-US" sz="2600" dirty="0"/>
              <a:t> de </a:t>
            </a:r>
            <a:r>
              <a:rPr lang="en-US" sz="2600" dirty="0" err="1"/>
              <a:t>l’expression</a:t>
            </a:r>
            <a:r>
              <a:rPr lang="en-US" sz="2600" dirty="0"/>
              <a:t>: « </a:t>
            </a:r>
            <a:r>
              <a:rPr lang="en-US" sz="2600" dirty="0" err="1"/>
              <a:t>l’élève</a:t>
            </a:r>
            <a:r>
              <a:rPr lang="en-US" sz="2600" dirty="0"/>
              <a:t> </a:t>
            </a:r>
            <a:r>
              <a:rPr lang="en-US" sz="2600" dirty="0" err="1"/>
              <a:t>doit</a:t>
            </a:r>
            <a:r>
              <a:rPr lang="en-US" sz="2600" dirty="0"/>
              <a:t> </a:t>
            </a:r>
            <a:r>
              <a:rPr lang="en-US" sz="2600" dirty="0" err="1"/>
              <a:t>pouvoir</a:t>
            </a:r>
            <a:r>
              <a:rPr lang="en-US" sz="2600" dirty="0"/>
              <a:t> </a:t>
            </a:r>
            <a:r>
              <a:rPr lang="en-US" sz="2600" dirty="0" err="1"/>
              <a:t>verbe</a:t>
            </a:r>
            <a:r>
              <a:rPr lang="en-US" sz="2600" dirty="0"/>
              <a:t> </a:t>
            </a:r>
            <a:r>
              <a:rPr lang="en-US" sz="2600" dirty="0" err="1"/>
              <a:t>d’action</a:t>
            </a:r>
            <a:r>
              <a:rPr lang="en-US" sz="2600" dirty="0"/>
              <a:t> »</a:t>
            </a:r>
            <a:endParaRPr lang="fr-FR" sz="2600" dirty="0"/>
          </a:p>
          <a:p>
            <a:pPr marL="0" indent="0" algn="just">
              <a:buNone/>
            </a:pPr>
            <a:r>
              <a:rPr lang="en-US" sz="2600" b="1" u="sng" dirty="0"/>
              <a:t>NB</a:t>
            </a:r>
            <a:r>
              <a:rPr lang="en-US" sz="2600" dirty="0"/>
              <a:t>: Pour </a:t>
            </a:r>
            <a:r>
              <a:rPr lang="en-US" sz="2600" dirty="0" err="1"/>
              <a:t>bien</a:t>
            </a:r>
            <a:r>
              <a:rPr lang="en-US" sz="2600" dirty="0"/>
              <a:t> </a:t>
            </a:r>
            <a:r>
              <a:rPr lang="en-US" sz="2600" dirty="0" err="1"/>
              <a:t>circonscrire</a:t>
            </a:r>
            <a:r>
              <a:rPr lang="en-US" sz="2600" dirty="0"/>
              <a:t> </a:t>
            </a:r>
            <a:r>
              <a:rPr lang="en-US" sz="2600" dirty="0" err="1"/>
              <a:t>ce</a:t>
            </a:r>
            <a:r>
              <a:rPr lang="en-US" sz="2600" dirty="0"/>
              <a:t> qui </a:t>
            </a:r>
            <a:r>
              <a:rPr lang="en-US" sz="2600" dirty="0" err="1"/>
              <a:t>est</a:t>
            </a:r>
            <a:r>
              <a:rPr lang="en-US" sz="2600" dirty="0"/>
              <a:t> </a:t>
            </a:r>
            <a:r>
              <a:rPr lang="en-US" sz="2600" dirty="0" err="1"/>
              <a:t>attendu</a:t>
            </a:r>
            <a:r>
              <a:rPr lang="en-US" sz="2600" dirty="0"/>
              <a:t> de </a:t>
            </a:r>
            <a:r>
              <a:rPr lang="en-US" sz="2600" dirty="0" err="1"/>
              <a:t>l’élève</a:t>
            </a:r>
            <a:r>
              <a:rPr lang="en-US" sz="2600" dirty="0"/>
              <a:t>, la formulation de la </a:t>
            </a:r>
            <a:r>
              <a:rPr lang="en-US" sz="2600" dirty="0" err="1"/>
              <a:t>tâche</a:t>
            </a:r>
            <a:r>
              <a:rPr lang="en-US" sz="2600" dirty="0"/>
              <a:t> </a:t>
            </a:r>
            <a:r>
              <a:rPr lang="en-US" sz="2600" dirty="0" err="1"/>
              <a:t>peut</a:t>
            </a:r>
            <a:r>
              <a:rPr lang="en-US" sz="2600" dirty="0"/>
              <a:t> </a:t>
            </a:r>
            <a:r>
              <a:rPr lang="en-US" sz="2600" dirty="0" err="1"/>
              <a:t>être</a:t>
            </a:r>
            <a:r>
              <a:rPr lang="en-US" sz="2600" dirty="0"/>
              <a:t> </a:t>
            </a:r>
            <a:r>
              <a:rPr lang="en-US" sz="2600" dirty="0" err="1"/>
              <a:t>suivie</a:t>
            </a:r>
            <a:r>
              <a:rPr lang="en-US" sz="2600" dirty="0"/>
              <a:t> des expressions: « </a:t>
            </a:r>
            <a:r>
              <a:rPr lang="en-US" sz="2600" dirty="0" err="1"/>
              <a:t>faisant</a:t>
            </a:r>
            <a:r>
              <a:rPr lang="en-US" sz="2600" dirty="0"/>
              <a:t> </a:t>
            </a:r>
            <a:r>
              <a:rPr lang="en-US" sz="2600" dirty="0" err="1"/>
              <a:t>intervenir</a:t>
            </a:r>
            <a:r>
              <a:rPr lang="en-US" sz="2600" dirty="0"/>
              <a:t>, </a:t>
            </a:r>
            <a:r>
              <a:rPr lang="en-US" sz="2600" dirty="0" err="1"/>
              <a:t>faisant</a:t>
            </a:r>
            <a:r>
              <a:rPr lang="en-US" sz="2600" dirty="0"/>
              <a:t> </a:t>
            </a:r>
            <a:r>
              <a:rPr lang="en-US" sz="2600" dirty="0" err="1"/>
              <a:t>appel</a:t>
            </a:r>
            <a:r>
              <a:rPr lang="en-US" sz="2600" dirty="0"/>
              <a:t> à (les </a:t>
            </a:r>
            <a:r>
              <a:rPr lang="en-US" sz="2600" dirty="0" err="1"/>
              <a:t>principaux</a:t>
            </a:r>
            <a:r>
              <a:rPr lang="en-US" sz="2600" dirty="0"/>
              <a:t> </a:t>
            </a:r>
            <a:r>
              <a:rPr lang="en-US" sz="2600" dirty="0" err="1"/>
              <a:t>contenus</a:t>
            </a:r>
            <a:r>
              <a:rPr lang="en-US" sz="2600" dirty="0"/>
              <a:t> </a:t>
            </a:r>
            <a:r>
              <a:rPr lang="en-US" sz="2600" dirty="0" err="1"/>
              <a:t>spéciﬁques</a:t>
            </a:r>
            <a:r>
              <a:rPr lang="en-US" sz="2600" dirty="0"/>
              <a:t> qui </a:t>
            </a:r>
            <a:r>
              <a:rPr lang="en-US" sz="2600" dirty="0" err="1"/>
              <a:t>composent</a:t>
            </a:r>
            <a:r>
              <a:rPr lang="en-US" sz="2600" dirty="0"/>
              <a:t> la </a:t>
            </a:r>
            <a:r>
              <a:rPr lang="en-US" sz="2600" dirty="0" err="1"/>
              <a:t>compétence</a:t>
            </a:r>
            <a:r>
              <a:rPr lang="en-US" sz="2600" dirty="0"/>
              <a:t> </a:t>
            </a:r>
            <a:r>
              <a:rPr lang="en-US" sz="2600" dirty="0" err="1"/>
              <a:t>concernée</a:t>
            </a:r>
            <a:r>
              <a:rPr lang="en-US" sz="2600" dirty="0"/>
              <a:t>.)</a:t>
            </a:r>
            <a:endParaRPr lang="fr-FR" sz="2600" dirty="0"/>
          </a:p>
          <a:p>
            <a:pPr lvl="0" algn="just"/>
            <a:r>
              <a:rPr lang="en-US" sz="2600" dirty="0"/>
              <a:t>Après la </a:t>
            </a:r>
            <a:r>
              <a:rPr lang="en-US" sz="2600" dirty="0" err="1"/>
              <a:t>détermination</a:t>
            </a:r>
            <a:r>
              <a:rPr lang="en-US" sz="2600" dirty="0"/>
              <a:t> de la </a:t>
            </a:r>
            <a:r>
              <a:rPr lang="en-US" sz="2600" dirty="0" err="1"/>
              <a:t>tâche</a:t>
            </a:r>
            <a:r>
              <a:rPr lang="en-US" sz="2600" dirty="0"/>
              <a:t> à </a:t>
            </a:r>
            <a:r>
              <a:rPr lang="en-US" sz="2600" dirty="0" err="1"/>
              <a:t>accomplir</a:t>
            </a:r>
            <a:r>
              <a:rPr lang="en-US" sz="2600" dirty="0"/>
              <a:t>, </a:t>
            </a:r>
            <a:r>
              <a:rPr lang="en-US" sz="2600" dirty="0" err="1"/>
              <a:t>préciser</a:t>
            </a:r>
            <a:r>
              <a:rPr lang="en-US" sz="2600" dirty="0"/>
              <a:t> les </a:t>
            </a:r>
            <a:r>
              <a:rPr lang="en-US" sz="2600" dirty="0" err="1"/>
              <a:t>circonstances</a:t>
            </a:r>
            <a:r>
              <a:rPr lang="en-US" sz="2600" dirty="0"/>
              <a:t> </a:t>
            </a:r>
            <a:r>
              <a:rPr lang="en-US" sz="2600" dirty="0" err="1"/>
              <a:t>d’exécution</a:t>
            </a:r>
            <a:r>
              <a:rPr lang="en-US" sz="2600" dirty="0"/>
              <a:t> de la </a:t>
            </a:r>
            <a:r>
              <a:rPr lang="en-US" sz="2600" dirty="0" err="1"/>
              <a:t>tâche</a:t>
            </a:r>
            <a:r>
              <a:rPr lang="en-US" sz="2600" dirty="0"/>
              <a:t>, </a:t>
            </a:r>
            <a:r>
              <a:rPr lang="en-US" sz="2600" dirty="0" err="1"/>
              <a:t>c’est</a:t>
            </a:r>
            <a:r>
              <a:rPr lang="en-US" sz="2600" dirty="0"/>
              <a:t>-à-dire le type de support et les conditions </a:t>
            </a:r>
            <a:r>
              <a:rPr lang="en-US" sz="2600" dirty="0" err="1"/>
              <a:t>d’exécution</a:t>
            </a:r>
            <a:r>
              <a:rPr lang="en-US" sz="2600" dirty="0"/>
              <a:t> de la </a:t>
            </a:r>
            <a:r>
              <a:rPr lang="en-US" sz="2600" dirty="0" err="1"/>
              <a:t>tâche</a:t>
            </a:r>
            <a:r>
              <a:rPr lang="en-US" sz="2600" dirty="0"/>
              <a:t>; les faire </a:t>
            </a:r>
            <a:r>
              <a:rPr lang="en-US" sz="2600" dirty="0" err="1"/>
              <a:t>précéder</a:t>
            </a:r>
            <a:r>
              <a:rPr lang="en-US" sz="2600" dirty="0"/>
              <a:t> des expressions: A </a:t>
            </a:r>
            <a:r>
              <a:rPr lang="en-US" sz="2600" dirty="0" err="1"/>
              <a:t>partir</a:t>
            </a:r>
            <a:r>
              <a:rPr lang="en-US" sz="2600" dirty="0"/>
              <a:t> de… </a:t>
            </a:r>
            <a:r>
              <a:rPr lang="en-US" sz="2600" dirty="0" err="1"/>
              <a:t>ou</a:t>
            </a:r>
            <a:r>
              <a:rPr lang="en-US" sz="2600" dirty="0"/>
              <a:t> </a:t>
            </a:r>
            <a:r>
              <a:rPr lang="en-US" sz="2600" dirty="0" err="1"/>
              <a:t>étant</a:t>
            </a:r>
            <a:r>
              <a:rPr lang="en-US" sz="2600" dirty="0"/>
              <a:t> </a:t>
            </a:r>
            <a:r>
              <a:rPr lang="en-US" sz="2600" dirty="0" err="1"/>
              <a:t>donné</a:t>
            </a:r>
            <a:r>
              <a:rPr lang="en-US" sz="2600" dirty="0"/>
              <a:t>… </a:t>
            </a:r>
            <a:r>
              <a:rPr lang="en-US" sz="2600" dirty="0" err="1"/>
              <a:t>ou</a:t>
            </a:r>
            <a:r>
              <a:rPr lang="en-US" sz="2600" dirty="0"/>
              <a:t> </a:t>
            </a:r>
            <a:r>
              <a:rPr lang="en-US" sz="2600" dirty="0" err="1"/>
              <a:t>soit</a:t>
            </a:r>
            <a:r>
              <a:rPr lang="en-US" sz="2600" dirty="0"/>
              <a:t>, </a:t>
            </a:r>
            <a:r>
              <a:rPr lang="en-US" sz="2600" dirty="0" err="1"/>
              <a:t>en</a:t>
            </a:r>
            <a:r>
              <a:rPr lang="en-US" sz="2600" dirty="0"/>
              <a:t> </a:t>
            </a:r>
            <a:r>
              <a:rPr lang="en-US" sz="2600" dirty="0" err="1"/>
              <a:t>s’appuyant</a:t>
            </a:r>
            <a:r>
              <a:rPr lang="en-US" sz="2600" dirty="0"/>
              <a:t> sur etc.</a:t>
            </a:r>
            <a:endParaRPr lang="fr-FR" sz="2600" dirty="0"/>
          </a:p>
          <a:p>
            <a:pPr lvl="0" algn="just"/>
            <a:r>
              <a:rPr lang="en-US" sz="2600" dirty="0"/>
              <a:t>  </a:t>
            </a:r>
            <a:r>
              <a:rPr lang="en-US" sz="2600" dirty="0" err="1"/>
              <a:t>Indiquer</a:t>
            </a:r>
            <a:r>
              <a:rPr lang="en-US" sz="2600" dirty="0"/>
              <a:t> les </a:t>
            </a:r>
            <a:r>
              <a:rPr lang="en-US" sz="2600" dirty="0" err="1"/>
              <a:t>critères</a:t>
            </a:r>
            <a:r>
              <a:rPr lang="en-US" sz="2600" dirty="0"/>
              <a:t> </a:t>
            </a:r>
            <a:r>
              <a:rPr lang="en-US" sz="2600" dirty="0" err="1"/>
              <a:t>d’évaluation</a:t>
            </a:r>
            <a:r>
              <a:rPr lang="en-US" sz="2600" dirty="0"/>
              <a:t>. (</a:t>
            </a:r>
            <a:r>
              <a:rPr lang="en-US" sz="2600" dirty="0" err="1"/>
              <a:t>Dans</a:t>
            </a:r>
            <a:r>
              <a:rPr lang="en-US" sz="2600" dirty="0"/>
              <a:t> la formulation, </a:t>
            </a:r>
            <a:r>
              <a:rPr lang="en-US" sz="2600" dirty="0" err="1"/>
              <a:t>cette</a:t>
            </a:r>
            <a:r>
              <a:rPr lang="en-US" sz="2600" dirty="0"/>
              <a:t> </a:t>
            </a:r>
            <a:r>
              <a:rPr lang="en-US" sz="2600" dirty="0" err="1"/>
              <a:t>partie</a:t>
            </a:r>
            <a:r>
              <a:rPr lang="en-US" sz="2600" dirty="0"/>
              <a:t> </a:t>
            </a:r>
            <a:r>
              <a:rPr lang="en-US" sz="2600" dirty="0" err="1"/>
              <a:t>peut</a:t>
            </a:r>
            <a:r>
              <a:rPr lang="en-US" sz="2600" dirty="0"/>
              <a:t> </a:t>
            </a:r>
            <a:r>
              <a:rPr lang="en-US" sz="2600" dirty="0" err="1"/>
              <a:t>être</a:t>
            </a:r>
            <a:r>
              <a:rPr lang="en-US" sz="2600" dirty="0"/>
              <a:t> </a:t>
            </a:r>
            <a:r>
              <a:rPr lang="en-US" sz="2600" dirty="0" err="1"/>
              <a:t>précédée</a:t>
            </a:r>
            <a:r>
              <a:rPr lang="en-US" sz="2600" dirty="0"/>
              <a:t> de </a:t>
            </a:r>
            <a:r>
              <a:rPr lang="en-US" sz="2600" dirty="0" err="1"/>
              <a:t>l’expression</a:t>
            </a:r>
            <a:r>
              <a:rPr lang="en-US" sz="2600" dirty="0"/>
              <a:t>: </a:t>
            </a:r>
            <a:r>
              <a:rPr lang="en-US" sz="2600" dirty="0" err="1"/>
              <a:t>en</a:t>
            </a:r>
            <a:r>
              <a:rPr lang="en-US" sz="2600" dirty="0"/>
              <a:t> </a:t>
            </a:r>
            <a:r>
              <a:rPr lang="en-US" sz="2600" dirty="0" err="1"/>
              <a:t>cohérence</a:t>
            </a:r>
            <a:r>
              <a:rPr lang="en-US" sz="2600" dirty="0"/>
              <a:t> avec les </a:t>
            </a:r>
            <a:r>
              <a:rPr lang="en-US" sz="2600" dirty="0" err="1"/>
              <a:t>critères</a:t>
            </a:r>
            <a:r>
              <a:rPr lang="en-US" sz="2600" dirty="0"/>
              <a:t> de </a:t>
            </a:r>
            <a:r>
              <a:rPr lang="en-US" sz="2600" dirty="0" err="1"/>
              <a:t>qualité</a:t>
            </a:r>
            <a:r>
              <a:rPr lang="en-US" sz="2600" dirty="0"/>
              <a:t> </a:t>
            </a:r>
            <a:r>
              <a:rPr lang="en-US" sz="2600" dirty="0" err="1"/>
              <a:t>suivants</a:t>
            </a:r>
            <a:r>
              <a:rPr lang="en-US" sz="2600" dirty="0"/>
              <a:t>…</a:t>
            </a:r>
            <a:endParaRPr lang="fr-FR" sz="2600" dirty="0"/>
          </a:p>
          <a:p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637977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Cas</a:t>
            </a:r>
            <a:r>
              <a:rPr lang="en-US" sz="3200" b="1" dirty="0" smtClean="0"/>
              <a:t> </a:t>
            </a:r>
            <a:r>
              <a:rPr lang="en-US" sz="3200" b="1" dirty="0" err="1"/>
              <a:t>pratique</a:t>
            </a:r>
            <a:r>
              <a:rPr lang="en-US" sz="3200" dirty="0"/>
              <a:t>: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47928" y="140500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/>
              <a:t>Compétence</a:t>
            </a:r>
            <a:r>
              <a:rPr lang="en-US" dirty="0"/>
              <a:t>: </a:t>
            </a:r>
            <a:r>
              <a:rPr lang="en-US" dirty="0" err="1"/>
              <a:t>communiquer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 smtClean="0"/>
              <a:t>français</a:t>
            </a:r>
            <a:endParaRPr lang="fr-FR" dirty="0"/>
          </a:p>
          <a:p>
            <a:pPr algn="just"/>
            <a:r>
              <a:rPr lang="en-US" b="1" dirty="0" err="1" smtClean="0"/>
              <a:t>Qu’est-ce</a:t>
            </a:r>
            <a:r>
              <a:rPr lang="en-US" b="1" dirty="0" smtClean="0"/>
              <a:t> </a:t>
            </a:r>
            <a:r>
              <a:rPr lang="en-US" b="1" dirty="0"/>
              <a:t>que </a:t>
            </a:r>
            <a:r>
              <a:rPr lang="en-US" b="1" dirty="0" err="1"/>
              <a:t>communiquer</a:t>
            </a:r>
            <a:r>
              <a:rPr lang="en-US" b="1" dirty="0"/>
              <a:t>? </a:t>
            </a:r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/>
              <a:t>transmettre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information</a:t>
            </a:r>
            <a:endParaRPr lang="fr-FR" dirty="0"/>
          </a:p>
          <a:p>
            <a:pPr algn="just"/>
            <a:r>
              <a:rPr lang="en-US" b="1" dirty="0" err="1" smtClean="0"/>
              <a:t>Quels</a:t>
            </a:r>
            <a:r>
              <a:rPr lang="en-US" b="1" dirty="0" smtClean="0"/>
              <a:t> </a:t>
            </a:r>
            <a:r>
              <a:rPr lang="en-US" b="1" dirty="0" err="1"/>
              <a:t>sont</a:t>
            </a:r>
            <a:r>
              <a:rPr lang="en-US" b="1" dirty="0"/>
              <a:t> les </a:t>
            </a:r>
            <a:r>
              <a:rPr lang="en-US" b="1" dirty="0" err="1"/>
              <a:t>formes</a:t>
            </a:r>
            <a:r>
              <a:rPr lang="en-US" b="1" dirty="0"/>
              <a:t>/</a:t>
            </a:r>
            <a:r>
              <a:rPr lang="en-US" b="1" dirty="0" err="1"/>
              <a:t>modalités</a:t>
            </a:r>
            <a:r>
              <a:rPr lang="en-US" b="1" dirty="0"/>
              <a:t> de communication? </a:t>
            </a:r>
            <a:r>
              <a:rPr lang="en-US" dirty="0" err="1"/>
              <a:t>L’écrit</a:t>
            </a:r>
            <a:r>
              <a:rPr lang="en-US" dirty="0"/>
              <a:t>, </a:t>
            </a:r>
            <a:r>
              <a:rPr lang="en-US" dirty="0" err="1"/>
              <a:t>l’orale</a:t>
            </a:r>
            <a:r>
              <a:rPr lang="en-US" dirty="0"/>
              <a:t>, </a:t>
            </a:r>
            <a:r>
              <a:rPr lang="en-US" dirty="0" err="1"/>
              <a:t>gestuelle</a:t>
            </a:r>
            <a:r>
              <a:rPr lang="en-US" dirty="0"/>
              <a:t>, le silence</a:t>
            </a:r>
            <a:endParaRPr lang="fr-FR" dirty="0"/>
          </a:p>
          <a:p>
            <a:pPr algn="just"/>
            <a:r>
              <a:rPr lang="en-US" b="1" dirty="0" err="1" smtClean="0"/>
              <a:t>Ces</a:t>
            </a:r>
            <a:r>
              <a:rPr lang="en-US" b="1" dirty="0" smtClean="0"/>
              <a:t> </a:t>
            </a:r>
            <a:r>
              <a:rPr lang="en-US" b="1" dirty="0" err="1"/>
              <a:t>actes</a:t>
            </a:r>
            <a:r>
              <a:rPr lang="en-US" b="1" dirty="0"/>
              <a:t> de communication </a:t>
            </a:r>
            <a:r>
              <a:rPr lang="en-US" b="1" dirty="0" err="1"/>
              <a:t>sont</a:t>
            </a:r>
            <a:r>
              <a:rPr lang="en-US" b="1" dirty="0"/>
              <a:t> </a:t>
            </a:r>
            <a:r>
              <a:rPr lang="en-US" b="1" dirty="0" err="1"/>
              <a:t>rendus</a:t>
            </a:r>
            <a:r>
              <a:rPr lang="en-US" b="1" dirty="0"/>
              <a:t> </a:t>
            </a:r>
            <a:r>
              <a:rPr lang="en-US" b="1" dirty="0" err="1"/>
              <a:t>visibles</a:t>
            </a:r>
            <a:r>
              <a:rPr lang="en-US" b="1" dirty="0"/>
              <a:t> et </a:t>
            </a:r>
            <a:r>
              <a:rPr lang="en-US" b="1" dirty="0" err="1"/>
              <a:t>audibles</a:t>
            </a:r>
            <a:r>
              <a:rPr lang="en-US" b="1" dirty="0"/>
              <a:t> comment? </a:t>
            </a:r>
            <a:r>
              <a:rPr lang="en-US" dirty="0"/>
              <a:t>à travers </a:t>
            </a:r>
            <a:r>
              <a:rPr lang="en-US" dirty="0" err="1"/>
              <a:t>l’écrit</a:t>
            </a:r>
            <a:r>
              <a:rPr lang="en-US" dirty="0"/>
              <a:t>, la parole et les </a:t>
            </a:r>
            <a:r>
              <a:rPr lang="en-US" dirty="0" err="1"/>
              <a:t>gestes</a:t>
            </a:r>
            <a:endParaRPr lang="fr-FR" dirty="0"/>
          </a:p>
          <a:p>
            <a:pPr lvl="0" algn="just"/>
            <a:r>
              <a:rPr lang="en-US" b="1" dirty="0" err="1"/>
              <a:t>Trouver</a:t>
            </a:r>
            <a:r>
              <a:rPr lang="en-US" b="1" dirty="0"/>
              <a:t> un </a:t>
            </a:r>
            <a:r>
              <a:rPr lang="en-US" b="1" dirty="0" err="1"/>
              <a:t>verbe</a:t>
            </a:r>
            <a:r>
              <a:rPr lang="en-US" b="1" dirty="0"/>
              <a:t> qui </a:t>
            </a:r>
            <a:r>
              <a:rPr lang="en-US" b="1" dirty="0" err="1"/>
              <a:t>exprime</a:t>
            </a:r>
            <a:r>
              <a:rPr lang="en-US" b="1" dirty="0"/>
              <a:t> </a:t>
            </a:r>
            <a:r>
              <a:rPr lang="en-US" b="1" dirty="0" err="1"/>
              <a:t>l’action</a:t>
            </a:r>
            <a:r>
              <a:rPr lang="en-US" b="1" dirty="0"/>
              <a:t> </a:t>
            </a:r>
            <a:r>
              <a:rPr lang="en-US" b="1" dirty="0" err="1"/>
              <a:t>d’écrire</a:t>
            </a:r>
            <a:r>
              <a:rPr lang="en-US" b="1" dirty="0"/>
              <a:t> </a:t>
            </a:r>
            <a:r>
              <a:rPr lang="en-US" b="1" dirty="0" err="1"/>
              <a:t>ou</a:t>
            </a:r>
            <a:r>
              <a:rPr lang="en-US" b="1" dirty="0"/>
              <a:t> de </a:t>
            </a:r>
            <a:r>
              <a:rPr lang="en-US" b="1" dirty="0" err="1"/>
              <a:t>parler</a:t>
            </a:r>
            <a:r>
              <a:rPr lang="en-US" b="1" dirty="0"/>
              <a:t>: </a:t>
            </a:r>
            <a:r>
              <a:rPr lang="en-US" dirty="0" err="1"/>
              <a:t>décrire</a:t>
            </a:r>
            <a:r>
              <a:rPr lang="en-US" dirty="0"/>
              <a:t>, </a:t>
            </a:r>
            <a:r>
              <a:rPr lang="en-US" dirty="0" err="1"/>
              <a:t>raconter</a:t>
            </a:r>
            <a:r>
              <a:rPr lang="en-US" dirty="0"/>
              <a:t>, </a:t>
            </a:r>
            <a:r>
              <a:rPr lang="en-US" dirty="0" err="1"/>
              <a:t>interpréter</a:t>
            </a:r>
            <a:r>
              <a:rPr lang="en-US" dirty="0"/>
              <a:t>, </a:t>
            </a:r>
            <a:r>
              <a:rPr lang="en-US" dirty="0" err="1"/>
              <a:t>suggérer</a:t>
            </a:r>
            <a:r>
              <a:rPr lang="en-US" dirty="0"/>
              <a:t>, </a:t>
            </a:r>
            <a:r>
              <a:rPr lang="en-US" dirty="0" err="1"/>
              <a:t>écrire</a:t>
            </a:r>
            <a:r>
              <a:rPr lang="en-US" dirty="0"/>
              <a:t>, </a:t>
            </a:r>
            <a:r>
              <a:rPr lang="en-US" dirty="0" err="1"/>
              <a:t>expliquer</a:t>
            </a:r>
            <a:r>
              <a:rPr lang="en-US" dirty="0"/>
              <a:t>, </a:t>
            </a:r>
            <a:r>
              <a:rPr lang="en-US" dirty="0" err="1"/>
              <a:t>annoncer</a:t>
            </a:r>
            <a:r>
              <a:rPr lang="en-US" dirty="0"/>
              <a:t>, </a:t>
            </a:r>
            <a:r>
              <a:rPr lang="en-US" dirty="0" err="1"/>
              <a:t>indiquer</a:t>
            </a:r>
            <a:r>
              <a:rPr lang="en-US" dirty="0"/>
              <a:t>, exposer, relater, </a:t>
            </a:r>
            <a:r>
              <a:rPr lang="en-US" dirty="0" err="1"/>
              <a:t>exprimer</a:t>
            </a:r>
            <a:r>
              <a:rPr lang="en-US" dirty="0"/>
              <a:t>, </a:t>
            </a:r>
            <a:r>
              <a:rPr lang="en-US" dirty="0" err="1"/>
              <a:t>publier</a:t>
            </a:r>
            <a:r>
              <a:rPr lang="en-US" dirty="0"/>
              <a:t> …</a:t>
            </a:r>
            <a:endParaRPr lang="fr-FR" dirty="0"/>
          </a:p>
          <a:p>
            <a:pPr lvl="0" algn="just"/>
            <a:r>
              <a:rPr lang="en-US" b="1" dirty="0"/>
              <a:t>  </a:t>
            </a:r>
            <a:r>
              <a:rPr lang="en-US" b="1" dirty="0" err="1"/>
              <a:t>Ces</a:t>
            </a:r>
            <a:r>
              <a:rPr lang="en-US" b="1" dirty="0"/>
              <a:t> </a:t>
            </a:r>
            <a:r>
              <a:rPr lang="en-US" b="1" dirty="0" err="1"/>
              <a:t>verbes</a:t>
            </a:r>
            <a:r>
              <a:rPr lang="en-US" b="1" dirty="0"/>
              <a:t> </a:t>
            </a:r>
            <a:r>
              <a:rPr lang="en-US" b="1" dirty="0" err="1"/>
              <a:t>expriment</a:t>
            </a:r>
            <a:r>
              <a:rPr lang="en-US" b="1" dirty="0"/>
              <a:t> la </a:t>
            </a:r>
            <a:r>
              <a:rPr lang="en-US" b="1" dirty="0" err="1"/>
              <a:t>tâche</a:t>
            </a:r>
            <a:r>
              <a:rPr lang="en-US" b="1" dirty="0"/>
              <a:t> à </a:t>
            </a:r>
            <a:r>
              <a:rPr lang="en-US" b="1" dirty="0" err="1"/>
              <a:t>effectuer</a:t>
            </a:r>
            <a:r>
              <a:rPr lang="en-US" b="1" dirty="0"/>
              <a:t> par </a:t>
            </a:r>
            <a:r>
              <a:rPr lang="en-US" b="1" dirty="0" err="1"/>
              <a:t>l’apprenant</a:t>
            </a:r>
            <a:r>
              <a:rPr lang="en-US" b="1" dirty="0"/>
              <a:t>: </a:t>
            </a:r>
            <a:r>
              <a:rPr lang="en-US" dirty="0" err="1"/>
              <a:t>oralement</a:t>
            </a:r>
            <a:r>
              <a:rPr lang="en-US" dirty="0"/>
              <a:t>, par </a:t>
            </a:r>
            <a:r>
              <a:rPr lang="en-US" dirty="0" err="1"/>
              <a:t>écrit</a:t>
            </a:r>
            <a:r>
              <a:rPr lang="en-US" dirty="0"/>
              <a:t> et par les </a:t>
            </a:r>
            <a:r>
              <a:rPr lang="en-US" dirty="0" err="1"/>
              <a:t>gestes</a:t>
            </a:r>
            <a:r>
              <a:rPr lang="en-US" dirty="0"/>
              <a:t>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9684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0701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b="1" dirty="0" smtClean="0"/>
              <a:t>VIGNETTE DE L’EXPOSE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885826"/>
            <a:ext cx="10515600" cy="561022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Qu’est qu’un objectif pédagogique  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 est-ce qu’un objectif pédagogique est-il dit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opérationnel?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Qu’est-ce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 sert de base à la formulation de l’objectif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pédagogique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opérationnel?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Quelles sont les parties d’un OPO 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L’OPO est déterminé par qui?</a:t>
            </a:r>
          </a:p>
          <a:p>
            <a:pPr algn="just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L’OPO est formulé quand? Pour  quel temps?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Qu’est-ce qui permet à l’enseignant de vérifier l’atteinte de l’OPO 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Qu’est-ce qu’une compétence 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Qu’est-ce qui est à la base de l’élaboration d’un énoncé de compétence</a:t>
            </a:r>
          </a:p>
          <a:p>
            <a:pPr algn="just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Quelles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sont les parties d’un énoncé de compétence 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L’énoncé de compétence est formulée par qui?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180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A </a:t>
            </a:r>
            <a:r>
              <a:rPr lang="en-US" dirty="0" err="1"/>
              <a:t>partir</a:t>
            </a:r>
            <a:r>
              <a:rPr lang="en-US" dirty="0"/>
              <a:t> d’une </a:t>
            </a:r>
            <a:r>
              <a:rPr lang="en-US" dirty="0" err="1"/>
              <a:t>œuvre</a:t>
            </a:r>
            <a:r>
              <a:rPr lang="en-US" dirty="0"/>
              <a:t> </a:t>
            </a:r>
            <a:r>
              <a:rPr lang="en-US" dirty="0" err="1"/>
              <a:t>lue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s’aidant</a:t>
            </a:r>
            <a:r>
              <a:rPr lang="en-US" dirty="0"/>
              <a:t> des </a:t>
            </a:r>
            <a:r>
              <a:rPr lang="en-US" dirty="0" err="1"/>
              <a:t>outils</a:t>
            </a:r>
            <a:r>
              <a:rPr lang="en-US" dirty="0"/>
              <a:t> de la langue acquis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Grammaire</a:t>
            </a:r>
            <a:r>
              <a:rPr lang="en-US" dirty="0"/>
              <a:t> (…..), </a:t>
            </a:r>
            <a:r>
              <a:rPr lang="en-US" dirty="0" err="1"/>
              <a:t>orthographe</a:t>
            </a:r>
            <a:r>
              <a:rPr lang="en-US" dirty="0"/>
              <a:t> (…..), </a:t>
            </a:r>
            <a:r>
              <a:rPr lang="en-US" dirty="0" err="1"/>
              <a:t>conjugaison</a:t>
            </a:r>
            <a:r>
              <a:rPr lang="en-US" dirty="0"/>
              <a:t> (…..), </a:t>
            </a:r>
            <a:r>
              <a:rPr lang="en-US" dirty="0" err="1"/>
              <a:t>vocabulaire</a:t>
            </a:r>
            <a:r>
              <a:rPr lang="en-US" dirty="0"/>
              <a:t> (…..) </a:t>
            </a:r>
            <a:r>
              <a:rPr lang="en-US" dirty="0" err="1"/>
              <a:t>durant</a:t>
            </a:r>
            <a:r>
              <a:rPr lang="en-US" dirty="0"/>
              <a:t> </a:t>
            </a:r>
            <a:r>
              <a:rPr lang="en-US" dirty="0" err="1"/>
              <a:t>l’unité</a:t>
            </a:r>
            <a:r>
              <a:rPr lang="en-US" dirty="0"/>
              <a:t> </a:t>
            </a:r>
            <a:r>
              <a:rPr lang="en-US" dirty="0" err="1"/>
              <a:t>d’apprentissage</a:t>
            </a:r>
            <a:r>
              <a:rPr lang="en-US" dirty="0"/>
              <a:t> (</a:t>
            </a:r>
            <a:r>
              <a:rPr lang="en-US" dirty="0" err="1"/>
              <a:t>actuelle</a:t>
            </a:r>
            <a:r>
              <a:rPr lang="en-US" dirty="0"/>
              <a:t> et </a:t>
            </a:r>
            <a:r>
              <a:rPr lang="en-US" dirty="0" err="1"/>
              <a:t>précédentes</a:t>
            </a:r>
            <a:r>
              <a:rPr lang="en-US" dirty="0"/>
              <a:t>), </a:t>
            </a:r>
            <a:r>
              <a:rPr lang="en-US" dirty="0" err="1"/>
              <a:t>l’élève</a:t>
            </a:r>
            <a:r>
              <a:rPr lang="en-US" dirty="0"/>
              <a:t> sera capable </a:t>
            </a:r>
            <a:r>
              <a:rPr lang="en-US" dirty="0" err="1"/>
              <a:t>d’en</a:t>
            </a:r>
            <a:r>
              <a:rPr lang="en-US" dirty="0"/>
              <a:t> faire un </a:t>
            </a:r>
            <a:r>
              <a:rPr lang="en-US" dirty="0" err="1"/>
              <a:t>compte-rendu</a:t>
            </a:r>
            <a:r>
              <a:rPr lang="en-US" dirty="0"/>
              <a:t> </a:t>
            </a:r>
            <a:r>
              <a:rPr lang="en-US" dirty="0" err="1"/>
              <a:t>écrit</a:t>
            </a:r>
            <a:r>
              <a:rPr lang="en-US" dirty="0"/>
              <a:t> de </a:t>
            </a:r>
            <a:r>
              <a:rPr lang="en-US" dirty="0" err="1"/>
              <a:t>quatre</a:t>
            </a:r>
            <a:r>
              <a:rPr lang="en-US" dirty="0"/>
              <a:t> </a:t>
            </a:r>
            <a:r>
              <a:rPr lang="en-US" dirty="0" err="1"/>
              <a:t>paragraphes</a:t>
            </a:r>
            <a:r>
              <a:rPr lang="en-US" dirty="0"/>
              <a:t>. </a:t>
            </a:r>
            <a:r>
              <a:rPr lang="en-US" dirty="0" err="1"/>
              <a:t>Ladite</a:t>
            </a:r>
            <a:r>
              <a:rPr lang="en-US" dirty="0"/>
              <a:t> production </a:t>
            </a:r>
            <a:r>
              <a:rPr lang="en-US" dirty="0" err="1"/>
              <a:t>devra</a:t>
            </a:r>
            <a:r>
              <a:rPr lang="en-US" dirty="0"/>
              <a:t> se faire </a:t>
            </a:r>
            <a:r>
              <a:rPr lang="en-US" dirty="0" err="1"/>
              <a:t>dans</a:t>
            </a:r>
            <a:r>
              <a:rPr lang="en-US" dirty="0"/>
              <a:t> le respect de la </a:t>
            </a:r>
            <a:r>
              <a:rPr lang="en-US" dirty="0" err="1"/>
              <a:t>chronologie</a:t>
            </a:r>
            <a:r>
              <a:rPr lang="en-US" dirty="0"/>
              <a:t> des </a:t>
            </a:r>
            <a:r>
              <a:rPr lang="en-US" dirty="0" err="1"/>
              <a:t>faits</a:t>
            </a:r>
            <a:r>
              <a:rPr lang="en-US" dirty="0"/>
              <a:t>, </a:t>
            </a:r>
            <a:r>
              <a:rPr lang="en-US" dirty="0" err="1"/>
              <a:t>l’utilisation</a:t>
            </a:r>
            <a:r>
              <a:rPr lang="en-US" dirty="0"/>
              <a:t> d’un </a:t>
            </a:r>
            <a:r>
              <a:rPr lang="en-US" dirty="0" err="1"/>
              <a:t>vocabulaire</a:t>
            </a:r>
            <a:r>
              <a:rPr lang="en-US" dirty="0"/>
              <a:t> </a:t>
            </a:r>
            <a:r>
              <a:rPr lang="en-US" dirty="0" err="1"/>
              <a:t>approprié</a:t>
            </a:r>
            <a:r>
              <a:rPr lang="en-US" dirty="0"/>
              <a:t>, la correction </a:t>
            </a:r>
            <a:r>
              <a:rPr lang="en-US" dirty="0" err="1"/>
              <a:t>linguistique</a:t>
            </a:r>
            <a:r>
              <a:rPr lang="en-US" dirty="0"/>
              <a:t> (</a:t>
            </a:r>
            <a:r>
              <a:rPr lang="en-US" dirty="0" err="1"/>
              <a:t>grammaire</a:t>
            </a:r>
            <a:r>
              <a:rPr lang="en-US" dirty="0"/>
              <a:t> et </a:t>
            </a:r>
            <a:r>
              <a:rPr lang="en-US" dirty="0" err="1"/>
              <a:t>orthographe</a:t>
            </a:r>
            <a:r>
              <a:rPr lang="en-US" dirty="0"/>
              <a:t>).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2380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157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600" dirty="0" smtClean="0"/>
              <a:t>Situation </a:t>
            </a:r>
            <a:r>
              <a:rPr lang="en-US" sz="3600" dirty="0"/>
              <a:t>d’intégration</a:t>
            </a: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Une</a:t>
            </a:r>
            <a:r>
              <a:rPr lang="en-US" dirty="0"/>
              <a:t> situation d’intégration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situation qui </a:t>
            </a:r>
            <a:r>
              <a:rPr lang="en-US" dirty="0" err="1"/>
              <a:t>est</a:t>
            </a:r>
            <a:r>
              <a:rPr lang="en-US" dirty="0"/>
              <a:t> le </a:t>
            </a:r>
            <a:r>
              <a:rPr lang="en-US" dirty="0" err="1"/>
              <a:t>reflet</a:t>
            </a:r>
            <a:r>
              <a:rPr lang="en-US" dirty="0"/>
              <a:t> d’une </a:t>
            </a:r>
            <a:r>
              <a:rPr lang="en-US" dirty="0" err="1"/>
              <a:t>compétence</a:t>
            </a:r>
            <a:r>
              <a:rPr lang="en-US" dirty="0"/>
              <a:t> à installer chez </a:t>
            </a:r>
            <a:r>
              <a:rPr lang="en-US" dirty="0" err="1"/>
              <a:t>l’élève</a:t>
            </a:r>
            <a:r>
              <a:rPr lang="en-US" dirty="0"/>
              <a:t>. Elle </a:t>
            </a:r>
            <a:r>
              <a:rPr lang="en-US" dirty="0" err="1"/>
              <a:t>peut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considérée</a:t>
            </a:r>
            <a:r>
              <a:rPr lang="en-US" dirty="0"/>
              <a:t> </a:t>
            </a:r>
            <a:r>
              <a:rPr lang="en-US" dirty="0" err="1"/>
              <a:t>comme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occasion </a:t>
            </a:r>
            <a:r>
              <a:rPr lang="en-US" dirty="0" err="1"/>
              <a:t>d’exercer</a:t>
            </a:r>
            <a:r>
              <a:rPr lang="en-US" dirty="0"/>
              <a:t> la </a:t>
            </a:r>
            <a:r>
              <a:rPr lang="en-US" dirty="0" err="1"/>
              <a:t>compétence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comme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occasion </a:t>
            </a:r>
            <a:r>
              <a:rPr lang="en-US" dirty="0" err="1"/>
              <a:t>d’évaluer</a:t>
            </a:r>
            <a:r>
              <a:rPr lang="en-US" dirty="0"/>
              <a:t> la </a:t>
            </a:r>
            <a:r>
              <a:rPr lang="en-US" dirty="0" err="1"/>
              <a:t>compétence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La </a:t>
            </a:r>
            <a:r>
              <a:rPr lang="en-US" dirty="0"/>
              <a:t>situation d’intégration </a:t>
            </a:r>
            <a:r>
              <a:rPr lang="en-US" dirty="0" err="1"/>
              <a:t>consiste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situation-</a:t>
            </a:r>
            <a:r>
              <a:rPr lang="en-US" dirty="0" err="1"/>
              <a:t>problème</a:t>
            </a:r>
            <a:r>
              <a:rPr lang="en-US" dirty="0"/>
              <a:t> </a:t>
            </a:r>
            <a:r>
              <a:rPr lang="en-US" dirty="0" err="1"/>
              <a:t>complexe</a:t>
            </a:r>
            <a:r>
              <a:rPr lang="en-US" dirty="0"/>
              <a:t> qui, pour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résolue</a:t>
            </a:r>
            <a:r>
              <a:rPr lang="en-US" dirty="0"/>
              <a:t>, </a:t>
            </a:r>
            <a:r>
              <a:rPr lang="en-US" dirty="0" err="1"/>
              <a:t>nécessite</a:t>
            </a:r>
            <a:r>
              <a:rPr lang="en-US" dirty="0"/>
              <a:t> </a:t>
            </a:r>
            <a:r>
              <a:rPr lang="en-US" dirty="0" err="1"/>
              <a:t>l’articulation</a:t>
            </a:r>
            <a:r>
              <a:rPr lang="en-US" dirty="0"/>
              <a:t> de </a:t>
            </a:r>
            <a:r>
              <a:rPr lang="en-US" dirty="0" err="1"/>
              <a:t>plusieurs</a:t>
            </a:r>
            <a:r>
              <a:rPr lang="en-US" dirty="0"/>
              <a:t> </a:t>
            </a:r>
            <a:r>
              <a:rPr lang="en-US" dirty="0" err="1"/>
              <a:t>ressources</a:t>
            </a:r>
            <a:r>
              <a:rPr lang="en-US" dirty="0"/>
              <a:t> (</a:t>
            </a:r>
            <a:r>
              <a:rPr lang="en-US" dirty="0" err="1"/>
              <a:t>savoirs</a:t>
            </a:r>
            <a:r>
              <a:rPr lang="en-US" dirty="0"/>
              <a:t>, savoir-faire et savoir-</a:t>
            </a:r>
            <a:r>
              <a:rPr lang="en-US" dirty="0" err="1"/>
              <a:t>être</a:t>
            </a:r>
            <a:r>
              <a:rPr lang="en-US" dirty="0"/>
              <a:t>), </a:t>
            </a:r>
            <a:r>
              <a:rPr lang="en-US" dirty="0" err="1"/>
              <a:t>l’objectif</a:t>
            </a:r>
            <a:r>
              <a:rPr lang="en-US" dirty="0"/>
              <a:t> </a:t>
            </a:r>
            <a:r>
              <a:rPr lang="en-US" dirty="0" err="1"/>
              <a:t>étant</a:t>
            </a:r>
            <a:r>
              <a:rPr lang="en-US" dirty="0"/>
              <a:t> </a:t>
            </a:r>
            <a:r>
              <a:rPr lang="en-US" dirty="0" err="1"/>
              <a:t>qu’il</a:t>
            </a:r>
            <a:r>
              <a:rPr lang="en-US" dirty="0"/>
              <a:t> </a:t>
            </a:r>
            <a:r>
              <a:rPr lang="en-US" dirty="0" err="1"/>
              <a:t>mette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pratique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apprentissages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vue</a:t>
            </a:r>
            <a:r>
              <a:rPr lang="en-US" dirty="0"/>
              <a:t> </a:t>
            </a:r>
            <a:r>
              <a:rPr lang="en-US" dirty="0" err="1"/>
              <a:t>d’exercer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compétence</a:t>
            </a:r>
            <a:r>
              <a:rPr lang="en-US" dirty="0"/>
              <a:t> </a:t>
            </a:r>
            <a:r>
              <a:rPr lang="en-US" dirty="0" err="1"/>
              <a:t>donnée</a:t>
            </a:r>
            <a:r>
              <a:rPr lang="en-US" dirty="0"/>
              <a:t>. 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9454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err="1"/>
              <a:t>Constituants</a:t>
            </a:r>
            <a:r>
              <a:rPr lang="en-US" sz="3200" b="1" dirty="0"/>
              <a:t> d’une situation d’intégration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dirty="0"/>
              <a:t>Le </a:t>
            </a:r>
            <a:r>
              <a:rPr lang="en-US" b="1" dirty="0" err="1"/>
              <a:t>Contexte</a:t>
            </a:r>
            <a:r>
              <a:rPr lang="en-US" dirty="0"/>
              <a:t> (</a:t>
            </a:r>
            <a:r>
              <a:rPr lang="en-US" dirty="0" err="1"/>
              <a:t>l’environnement</a:t>
            </a:r>
            <a:r>
              <a:rPr lang="en-US" dirty="0"/>
              <a:t>/ les </a:t>
            </a:r>
            <a:r>
              <a:rPr lang="en-US" dirty="0" err="1"/>
              <a:t>environnements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l’occasion</a:t>
            </a:r>
            <a:r>
              <a:rPr lang="en-US" dirty="0"/>
              <a:t>/ les occasions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laquelle-lesquelles</a:t>
            </a:r>
            <a:r>
              <a:rPr lang="en-US" dirty="0"/>
              <a:t> on se </a:t>
            </a:r>
            <a:r>
              <a:rPr lang="en-US" dirty="0" err="1"/>
              <a:t>situe</a:t>
            </a:r>
            <a:r>
              <a:rPr lang="en-US" dirty="0"/>
              <a:t>; </a:t>
            </a:r>
            <a:r>
              <a:rPr lang="en-US" dirty="0" err="1"/>
              <a:t>l’information</a:t>
            </a:r>
            <a:r>
              <a:rPr lang="en-US" dirty="0"/>
              <a:t> sur la base de </a:t>
            </a:r>
            <a:r>
              <a:rPr lang="en-US" dirty="0" err="1"/>
              <a:t>laquelle</a:t>
            </a:r>
            <a:r>
              <a:rPr lang="en-US" dirty="0"/>
              <a:t> </a:t>
            </a:r>
            <a:r>
              <a:rPr lang="en-US" dirty="0" err="1"/>
              <a:t>l’élève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agir</a:t>
            </a:r>
            <a:r>
              <a:rPr lang="en-US" dirty="0"/>
              <a:t>)</a:t>
            </a:r>
            <a:endParaRPr lang="fr-FR" dirty="0"/>
          </a:p>
          <a:p>
            <a:pPr lvl="0" algn="just"/>
            <a:r>
              <a:rPr lang="en-US" dirty="0"/>
              <a:t>La </a:t>
            </a:r>
            <a:r>
              <a:rPr lang="en-US" b="1" dirty="0" err="1"/>
              <a:t>Tâche</a:t>
            </a:r>
            <a:r>
              <a:rPr lang="en-US" dirty="0"/>
              <a:t> (</a:t>
            </a:r>
            <a:r>
              <a:rPr lang="en-US" dirty="0" err="1"/>
              <a:t>ce</a:t>
            </a:r>
            <a:r>
              <a:rPr lang="en-US" dirty="0"/>
              <a:t> qui </a:t>
            </a:r>
            <a:r>
              <a:rPr lang="en-US" dirty="0" err="1"/>
              <a:t>attendu</a:t>
            </a:r>
            <a:r>
              <a:rPr lang="en-US" dirty="0"/>
              <a:t> de </a:t>
            </a:r>
            <a:r>
              <a:rPr lang="en-US" dirty="0" err="1"/>
              <a:t>l’élève</a:t>
            </a:r>
            <a:r>
              <a:rPr lang="en-US" dirty="0"/>
              <a:t>,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qu’il</a:t>
            </a:r>
            <a:r>
              <a:rPr lang="en-US" dirty="0"/>
              <a:t>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accomplir</a:t>
            </a:r>
            <a:r>
              <a:rPr lang="en-US" dirty="0"/>
              <a:t>);</a:t>
            </a:r>
            <a:endParaRPr lang="fr-FR" dirty="0"/>
          </a:p>
          <a:p>
            <a:pPr lvl="0" algn="just"/>
            <a:r>
              <a:rPr lang="en-US" dirty="0"/>
              <a:t>Les </a:t>
            </a:r>
            <a:r>
              <a:rPr lang="en-US" b="1" dirty="0" err="1"/>
              <a:t>consignes</a:t>
            </a:r>
            <a:r>
              <a:rPr lang="en-US" dirty="0"/>
              <a:t> (ensemble </a:t>
            </a:r>
            <a:r>
              <a:rPr lang="en-US" dirty="0" err="1"/>
              <a:t>d’indications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terme</a:t>
            </a:r>
            <a:r>
              <a:rPr lang="en-US" dirty="0"/>
              <a:t> de </a:t>
            </a:r>
            <a:r>
              <a:rPr lang="en-US" dirty="0" err="1"/>
              <a:t>contraintes</a:t>
            </a:r>
            <a:r>
              <a:rPr lang="en-US" dirty="0"/>
              <a:t> qui 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/>
              <a:t>données</a:t>
            </a:r>
            <a:r>
              <a:rPr lang="en-US" dirty="0"/>
              <a:t> de </a:t>
            </a:r>
            <a:r>
              <a:rPr lang="en-US" dirty="0" err="1"/>
              <a:t>façon</a:t>
            </a:r>
            <a:r>
              <a:rPr lang="en-US" dirty="0"/>
              <a:t> </a:t>
            </a:r>
            <a:r>
              <a:rPr lang="en-US" dirty="0" err="1"/>
              <a:t>explicite</a:t>
            </a:r>
            <a:r>
              <a:rPr lang="en-US" dirty="0"/>
              <a:t> à </a:t>
            </a:r>
            <a:r>
              <a:rPr lang="en-US" dirty="0" err="1"/>
              <a:t>l’élève</a:t>
            </a:r>
            <a:r>
              <a:rPr lang="en-US" dirty="0"/>
              <a:t>).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9268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85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Les </a:t>
            </a:r>
            <a:r>
              <a:rPr lang="en-US" sz="3600" b="1" dirty="0" err="1"/>
              <a:t>étapes</a:t>
            </a:r>
            <a:r>
              <a:rPr lang="en-US" sz="3600" b="1" dirty="0"/>
              <a:t> à </a:t>
            </a:r>
            <a:r>
              <a:rPr lang="en-US" sz="3600" b="1" dirty="0" err="1"/>
              <a:t>suivre</a:t>
            </a:r>
            <a:r>
              <a:rPr lang="en-US" sz="3600" b="1" dirty="0"/>
              <a:t> pour </a:t>
            </a:r>
            <a:r>
              <a:rPr lang="en-US" sz="3600" b="1" dirty="0" err="1"/>
              <a:t>élaborer</a:t>
            </a:r>
            <a:r>
              <a:rPr lang="en-US" sz="3600" b="1" dirty="0"/>
              <a:t> </a:t>
            </a:r>
            <a:r>
              <a:rPr lang="en-US" sz="3600" b="1" dirty="0" err="1"/>
              <a:t>une</a:t>
            </a:r>
            <a:r>
              <a:rPr lang="en-US" sz="3600" b="1" dirty="0"/>
              <a:t> situation d’intégration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04417"/>
            <a:ext cx="10515600" cy="4351338"/>
          </a:xfrm>
        </p:spPr>
        <p:txBody>
          <a:bodyPr/>
          <a:lstStyle/>
          <a:p>
            <a:pPr lvl="0" algn="just"/>
            <a:r>
              <a:rPr lang="en-US" dirty="0" smtClean="0"/>
              <a:t>1 </a:t>
            </a:r>
            <a:r>
              <a:rPr lang="en-US" i="1" dirty="0" smtClean="0"/>
              <a:t>Lire </a:t>
            </a:r>
            <a:r>
              <a:rPr lang="en-US" i="1" dirty="0" err="1"/>
              <a:t>l’énoncé</a:t>
            </a:r>
            <a:r>
              <a:rPr lang="en-US" i="1" dirty="0"/>
              <a:t> de la </a:t>
            </a:r>
            <a:r>
              <a:rPr lang="en-US" i="1" dirty="0" err="1"/>
              <a:t>compétence</a:t>
            </a:r>
            <a:r>
              <a:rPr lang="en-US" i="1" dirty="0"/>
              <a:t> à </a:t>
            </a:r>
            <a:r>
              <a:rPr lang="en-US" i="1" dirty="0" err="1"/>
              <a:t>évaluer</a:t>
            </a:r>
            <a:r>
              <a:rPr lang="en-US" i="1" dirty="0"/>
              <a:t>;</a:t>
            </a:r>
            <a:endParaRPr lang="fr-FR" dirty="0"/>
          </a:p>
          <a:p>
            <a:pPr lvl="0" algn="just"/>
            <a:r>
              <a:rPr lang="en-US" dirty="0" smtClean="0"/>
              <a:t>2 </a:t>
            </a:r>
            <a:r>
              <a:rPr lang="en-US" i="1" dirty="0" err="1" smtClean="0"/>
              <a:t>En</a:t>
            </a:r>
            <a:r>
              <a:rPr lang="en-US" i="1" dirty="0" smtClean="0"/>
              <a:t> </a:t>
            </a:r>
            <a:r>
              <a:rPr lang="en-US" i="1" dirty="0" err="1"/>
              <a:t>s’inspirant</a:t>
            </a:r>
            <a:r>
              <a:rPr lang="en-US" i="1" dirty="0"/>
              <a:t> de la vie </a:t>
            </a:r>
            <a:r>
              <a:rPr lang="en-US" i="1" dirty="0" err="1"/>
              <a:t>quotidienne</a:t>
            </a:r>
            <a:r>
              <a:rPr lang="en-US" i="1" dirty="0"/>
              <a:t>, passer </a:t>
            </a:r>
            <a:r>
              <a:rPr lang="en-US" i="1" dirty="0" err="1"/>
              <a:t>mentalement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revue, les situations-</a:t>
            </a:r>
            <a:r>
              <a:rPr lang="en-US" i="1" dirty="0" err="1"/>
              <a:t>problèmesauxquels</a:t>
            </a:r>
            <a:r>
              <a:rPr lang="en-US" i="1" dirty="0"/>
              <a:t> </a:t>
            </a:r>
            <a:r>
              <a:rPr lang="en-US" i="1" dirty="0" err="1"/>
              <a:t>l’élève</a:t>
            </a:r>
            <a:r>
              <a:rPr lang="en-US" i="1" dirty="0"/>
              <a:t> </a:t>
            </a:r>
            <a:r>
              <a:rPr lang="en-US" i="1" dirty="0" err="1"/>
              <a:t>peut</a:t>
            </a:r>
            <a:r>
              <a:rPr lang="en-US" i="1" dirty="0"/>
              <a:t> </a:t>
            </a:r>
            <a:r>
              <a:rPr lang="en-US" i="1" dirty="0" err="1"/>
              <a:t>être</a:t>
            </a:r>
            <a:r>
              <a:rPr lang="en-US" i="1" dirty="0"/>
              <a:t> </a:t>
            </a:r>
            <a:r>
              <a:rPr lang="en-US" i="1" dirty="0" err="1"/>
              <a:t>confronté</a:t>
            </a:r>
            <a:r>
              <a:rPr lang="en-US" i="1" dirty="0"/>
              <a:t> et </a:t>
            </a:r>
            <a:r>
              <a:rPr lang="en-US" i="1" dirty="0" err="1"/>
              <a:t>dont</a:t>
            </a:r>
            <a:r>
              <a:rPr lang="en-US" i="1" dirty="0"/>
              <a:t> la </a:t>
            </a:r>
            <a:r>
              <a:rPr lang="en-US" i="1" dirty="0" err="1"/>
              <a:t>résolution</a:t>
            </a:r>
            <a:r>
              <a:rPr lang="en-US" i="1" dirty="0"/>
              <a:t> fait </a:t>
            </a:r>
            <a:r>
              <a:rPr lang="en-US" i="1" dirty="0" err="1"/>
              <a:t>appel</a:t>
            </a:r>
            <a:r>
              <a:rPr lang="en-US" i="1" dirty="0"/>
              <a:t> à la </a:t>
            </a:r>
            <a:r>
              <a:rPr lang="en-US" i="1" dirty="0" err="1"/>
              <a:t>mobilisation</a:t>
            </a:r>
            <a:r>
              <a:rPr lang="en-US" i="1" dirty="0"/>
              <a:t> de </a:t>
            </a:r>
            <a:r>
              <a:rPr lang="en-US" i="1" dirty="0" err="1"/>
              <a:t>l’ensembleintégré</a:t>
            </a:r>
            <a:r>
              <a:rPr lang="en-US" i="1" dirty="0"/>
              <a:t> des </a:t>
            </a:r>
            <a:r>
              <a:rPr lang="en-US" i="1" dirty="0" err="1"/>
              <a:t>ressources</a:t>
            </a:r>
            <a:r>
              <a:rPr lang="en-US" i="1" dirty="0"/>
              <a:t> (</a:t>
            </a:r>
            <a:r>
              <a:rPr lang="en-US" i="1" dirty="0" err="1"/>
              <a:t>savoirs</a:t>
            </a:r>
            <a:r>
              <a:rPr lang="en-US" i="1" dirty="0"/>
              <a:t>, savoir-faire, savoir-</a:t>
            </a:r>
            <a:r>
              <a:rPr lang="en-US" i="1" dirty="0" err="1"/>
              <a:t>être</a:t>
            </a:r>
            <a:r>
              <a:rPr lang="en-US" i="1" dirty="0"/>
              <a:t>) </a:t>
            </a:r>
            <a:r>
              <a:rPr lang="en-US" i="1" dirty="0" err="1"/>
              <a:t>définis</a:t>
            </a:r>
            <a:r>
              <a:rPr lang="en-US" i="1" dirty="0"/>
              <a:t> </a:t>
            </a:r>
            <a:r>
              <a:rPr lang="en-US" i="1" dirty="0" err="1"/>
              <a:t>dans</a:t>
            </a:r>
            <a:r>
              <a:rPr lang="en-US" i="1" dirty="0"/>
              <a:t> la </a:t>
            </a:r>
            <a:r>
              <a:rPr lang="en-US" i="1" dirty="0" err="1"/>
              <a:t>compétence</a:t>
            </a:r>
            <a:r>
              <a:rPr lang="en-US" i="1" dirty="0"/>
              <a:t> (les </a:t>
            </a:r>
            <a:r>
              <a:rPr lang="en-US" i="1" dirty="0" err="1"/>
              <a:t>différentes</a:t>
            </a:r>
            <a:r>
              <a:rPr lang="en-US" i="1" dirty="0"/>
              <a:t> situations sur </a:t>
            </a:r>
            <a:r>
              <a:rPr lang="en-US" i="1" dirty="0" err="1"/>
              <a:t>lesquelles</a:t>
            </a:r>
            <a:r>
              <a:rPr lang="en-US" i="1" dirty="0"/>
              <a:t> la </a:t>
            </a:r>
            <a:r>
              <a:rPr lang="en-US" i="1" dirty="0" err="1"/>
              <a:t>compétence</a:t>
            </a:r>
            <a:r>
              <a:rPr lang="en-US" i="1" dirty="0"/>
              <a:t> </a:t>
            </a:r>
            <a:r>
              <a:rPr lang="en-US" i="1" dirty="0" err="1"/>
              <a:t>visée</a:t>
            </a:r>
            <a:r>
              <a:rPr lang="en-US" i="1" dirty="0"/>
              <a:t> </a:t>
            </a:r>
            <a:r>
              <a:rPr lang="en-US" i="1" dirty="0" err="1"/>
              <a:t>peut</a:t>
            </a:r>
            <a:r>
              <a:rPr lang="en-US" i="1" dirty="0"/>
              <a:t> </a:t>
            </a:r>
            <a:r>
              <a:rPr lang="en-US" i="1" dirty="0" err="1"/>
              <a:t>être</a:t>
            </a:r>
            <a:r>
              <a:rPr lang="en-US" i="1" dirty="0"/>
              <a:t> </a:t>
            </a:r>
            <a:r>
              <a:rPr lang="en-US" i="1" dirty="0" err="1"/>
              <a:t>exercée</a:t>
            </a:r>
            <a:r>
              <a:rPr lang="en-US" i="1" dirty="0"/>
              <a:t>;</a:t>
            </a:r>
            <a:endParaRPr lang="fr-FR" dirty="0"/>
          </a:p>
          <a:p>
            <a:pPr algn="just"/>
            <a:r>
              <a:rPr lang="en-US" dirty="0"/>
              <a:t>3. Identifier la </a:t>
            </a:r>
            <a:r>
              <a:rPr lang="en-US" dirty="0" err="1"/>
              <a:t>tâche</a:t>
            </a:r>
            <a:r>
              <a:rPr lang="en-US" dirty="0"/>
              <a:t> à </a:t>
            </a:r>
            <a:r>
              <a:rPr lang="en-US" dirty="0" err="1"/>
              <a:t>accomplir</a:t>
            </a:r>
            <a:r>
              <a:rPr lang="en-US" dirty="0"/>
              <a:t> et </a:t>
            </a:r>
            <a:r>
              <a:rPr lang="en-US" dirty="0" err="1"/>
              <a:t>l’exprimer</a:t>
            </a:r>
            <a:r>
              <a:rPr lang="en-US" dirty="0"/>
              <a:t> à </a:t>
            </a:r>
            <a:r>
              <a:rPr lang="en-US" dirty="0" err="1"/>
              <a:t>l’aide</a:t>
            </a:r>
            <a:r>
              <a:rPr lang="en-US" dirty="0"/>
              <a:t> d’un </a:t>
            </a:r>
            <a:r>
              <a:rPr lang="en-US" dirty="0" err="1"/>
              <a:t>verbe</a:t>
            </a:r>
            <a:r>
              <a:rPr lang="en-US" dirty="0"/>
              <a:t> </a:t>
            </a:r>
            <a:r>
              <a:rPr lang="en-US" dirty="0" err="1"/>
              <a:t>d’action</a:t>
            </a:r>
            <a:r>
              <a:rPr lang="en-US" dirty="0"/>
              <a:t> et </a:t>
            </a:r>
            <a:r>
              <a:rPr lang="en-US" dirty="0" err="1"/>
              <a:t>principalement</a:t>
            </a:r>
            <a:r>
              <a:rPr lang="en-US" dirty="0"/>
              <a:t> </a:t>
            </a:r>
            <a:r>
              <a:rPr lang="en-US" dirty="0" err="1"/>
              <a:t>appartenant</a:t>
            </a:r>
            <a:r>
              <a:rPr lang="en-US" dirty="0"/>
              <a:t> aux </a:t>
            </a:r>
            <a:r>
              <a:rPr lang="en-US" dirty="0" err="1"/>
              <a:t>niveaux</a:t>
            </a:r>
            <a:r>
              <a:rPr lang="en-US" dirty="0"/>
              <a:t> de </a:t>
            </a:r>
            <a:r>
              <a:rPr lang="en-US" dirty="0" err="1"/>
              <a:t>pensée</a:t>
            </a:r>
            <a:r>
              <a:rPr lang="en-US" dirty="0"/>
              <a:t> les plus </a:t>
            </a:r>
            <a:r>
              <a:rPr lang="en-US" dirty="0" err="1"/>
              <a:t>élevés</a:t>
            </a:r>
            <a:r>
              <a:rPr lang="en-US" dirty="0"/>
              <a:t>: </a:t>
            </a:r>
            <a:r>
              <a:rPr lang="en-US" dirty="0" err="1"/>
              <a:t>analyse-synthétise-évaluation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4182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1624" y="102095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4.Verbe </a:t>
            </a:r>
            <a:r>
              <a:rPr lang="en-US" dirty="0" err="1"/>
              <a:t>peut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suivi</a:t>
            </a:r>
            <a:r>
              <a:rPr lang="en-US" dirty="0"/>
              <a:t> par </a:t>
            </a:r>
            <a:r>
              <a:rPr lang="en-US" dirty="0" err="1"/>
              <a:t>l’expression</a:t>
            </a:r>
            <a:r>
              <a:rPr lang="en-US" dirty="0"/>
              <a:t> « </a:t>
            </a:r>
            <a:r>
              <a:rPr lang="en-US" dirty="0" err="1"/>
              <a:t>faisant</a:t>
            </a:r>
            <a:r>
              <a:rPr lang="en-US" dirty="0"/>
              <a:t> </a:t>
            </a:r>
            <a:r>
              <a:rPr lang="en-US" dirty="0" err="1"/>
              <a:t>appel</a:t>
            </a:r>
            <a:r>
              <a:rPr lang="en-US" dirty="0"/>
              <a:t> à… » acquis à </a:t>
            </a:r>
            <a:r>
              <a:rPr lang="en-US" dirty="0" err="1"/>
              <a:t>l’unité</a:t>
            </a:r>
            <a:r>
              <a:rPr lang="en-US" dirty="0"/>
              <a:t> </a:t>
            </a:r>
            <a:r>
              <a:rPr lang="en-US" dirty="0" err="1"/>
              <a:t>d’apprentissage</a:t>
            </a:r>
            <a:r>
              <a:rPr lang="en-US" dirty="0"/>
              <a:t>… </a:t>
            </a:r>
            <a:r>
              <a:rPr lang="en-US" dirty="0" err="1"/>
              <a:t>en</a:t>
            </a:r>
            <a:r>
              <a:rPr lang="en-US" dirty="0"/>
              <a:t>….</a:t>
            </a:r>
            <a:endParaRPr lang="fr-FR" dirty="0"/>
          </a:p>
          <a:p>
            <a:pPr algn="just"/>
            <a:r>
              <a:rPr lang="en-US" dirty="0"/>
              <a:t>5. </a:t>
            </a:r>
            <a:r>
              <a:rPr lang="en-US" dirty="0" err="1"/>
              <a:t>Préciser</a:t>
            </a:r>
            <a:r>
              <a:rPr lang="en-US" dirty="0"/>
              <a:t> les </a:t>
            </a:r>
            <a:r>
              <a:rPr lang="en-US" dirty="0" err="1"/>
              <a:t>circonstances</a:t>
            </a:r>
            <a:r>
              <a:rPr lang="en-US" dirty="0"/>
              <a:t> </a:t>
            </a:r>
            <a:r>
              <a:rPr lang="en-US" dirty="0" err="1"/>
              <a:t>d’exécution</a:t>
            </a:r>
            <a:r>
              <a:rPr lang="en-US" dirty="0"/>
              <a:t> de la </a:t>
            </a:r>
            <a:r>
              <a:rPr lang="en-US" dirty="0" err="1"/>
              <a:t>tâche</a:t>
            </a:r>
            <a:r>
              <a:rPr lang="en-US" dirty="0"/>
              <a:t>: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• Après un sketch;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• Après le </a:t>
            </a:r>
            <a:r>
              <a:rPr lang="en-US" dirty="0" err="1"/>
              <a:t>visionnage</a:t>
            </a:r>
            <a:r>
              <a:rPr lang="en-US" dirty="0"/>
              <a:t> d’une </a:t>
            </a:r>
            <a:r>
              <a:rPr lang="en-US" dirty="0" err="1"/>
              <a:t>séquence</a:t>
            </a:r>
            <a:r>
              <a:rPr lang="en-US" dirty="0"/>
              <a:t> de film;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• Après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historiette</a:t>
            </a:r>
            <a:r>
              <a:rPr lang="en-US" dirty="0"/>
              <a:t>;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• A </a:t>
            </a:r>
            <a:r>
              <a:rPr lang="en-US" dirty="0" err="1"/>
              <a:t>partir</a:t>
            </a:r>
            <a:r>
              <a:rPr lang="en-US" dirty="0"/>
              <a:t> d’une image;</a:t>
            </a:r>
            <a:endParaRPr lang="fr-FR" dirty="0"/>
          </a:p>
          <a:p>
            <a:pPr marL="0" indent="0" algn="just">
              <a:buNone/>
            </a:pPr>
            <a:r>
              <a:rPr lang="en-US" dirty="0" err="1"/>
              <a:t>l'élève</a:t>
            </a:r>
            <a:r>
              <a:rPr lang="en-US" dirty="0"/>
              <a:t>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pouvoir</a:t>
            </a:r>
            <a:r>
              <a:rPr lang="en-US" dirty="0"/>
              <a:t> </a:t>
            </a:r>
            <a:r>
              <a:rPr lang="en-US" b="1" dirty="0"/>
              <a:t>……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30009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402711"/>
              </p:ext>
            </p:extLst>
          </p:nvPr>
        </p:nvGraphicFramePr>
        <p:xfrm>
          <a:off x="681417" y="651526"/>
          <a:ext cx="10613134" cy="6107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7328">
                  <a:extLst>
                    <a:ext uri="{9D8B030D-6E8A-4147-A177-3AD203B41FA5}">
                      <a16:colId xmlns:a16="http://schemas.microsoft.com/office/drawing/2014/main" xmlns="" val="412267888"/>
                    </a:ext>
                  </a:extLst>
                </a:gridCol>
                <a:gridCol w="4327903">
                  <a:extLst>
                    <a:ext uri="{9D8B030D-6E8A-4147-A177-3AD203B41FA5}">
                      <a16:colId xmlns:a16="http://schemas.microsoft.com/office/drawing/2014/main" xmlns="" val="3795812954"/>
                    </a:ext>
                  </a:extLst>
                </a:gridCol>
                <a:gridCol w="4327903">
                  <a:extLst>
                    <a:ext uri="{9D8B030D-6E8A-4147-A177-3AD203B41FA5}">
                      <a16:colId xmlns:a16="http://schemas.microsoft.com/office/drawing/2014/main" xmlns="" val="3270643237"/>
                    </a:ext>
                  </a:extLst>
                </a:gridCol>
              </a:tblGrid>
              <a:tr h="7159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Partie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Composante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Description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72047884"/>
                  </a:ext>
                </a:extLst>
              </a:tr>
              <a:tr h="207250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Contexte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Contexte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-</a:t>
                      </a:r>
                      <a:r>
                        <a:rPr lang="en-US" sz="2000" b="1" dirty="0" err="1">
                          <a:effectLst/>
                        </a:rPr>
                        <a:t>L’état</a:t>
                      </a:r>
                      <a:r>
                        <a:rPr lang="en-US" sz="2000" b="1" dirty="0">
                          <a:effectLst/>
                        </a:rPr>
                        <a:t> de </a:t>
                      </a:r>
                      <a:r>
                        <a:rPr lang="en-US" sz="2000" b="1" dirty="0" err="1">
                          <a:effectLst/>
                        </a:rPr>
                        <a:t>départ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s’inspirant</a:t>
                      </a:r>
                      <a:r>
                        <a:rPr lang="en-US" sz="2000" b="1" dirty="0">
                          <a:effectLst/>
                        </a:rPr>
                        <a:t> du </a:t>
                      </a:r>
                      <a:r>
                        <a:rPr lang="en-US" sz="2000" b="1" dirty="0" err="1">
                          <a:effectLst/>
                        </a:rPr>
                        <a:t>centre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d’intérêt</a:t>
                      </a:r>
                      <a:endParaRPr lang="fr-FR" sz="1800" b="1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 -Ensemble </a:t>
                      </a:r>
                      <a:r>
                        <a:rPr lang="en-US" sz="2000" b="1" dirty="0" err="1">
                          <a:effectLst/>
                        </a:rPr>
                        <a:t>d’information</a:t>
                      </a:r>
                      <a:r>
                        <a:rPr lang="en-US" sz="2000" b="1" dirty="0">
                          <a:effectLst/>
                        </a:rPr>
                        <a:t> pour </a:t>
                      </a:r>
                      <a:r>
                        <a:rPr lang="en-US" sz="2000" b="1" dirty="0" err="1">
                          <a:effectLst/>
                        </a:rPr>
                        <a:t>résoudre</a:t>
                      </a:r>
                      <a:r>
                        <a:rPr lang="en-US" sz="2000" b="1" dirty="0">
                          <a:effectLst/>
                        </a:rPr>
                        <a:t> le </a:t>
                      </a:r>
                      <a:r>
                        <a:rPr lang="en-US" sz="2000" b="1" dirty="0" err="1">
                          <a:effectLst/>
                        </a:rPr>
                        <a:t>problème</a:t>
                      </a:r>
                      <a:endParaRPr lang="fr-FR" sz="1800" b="1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 -Description de la situation qui rend le </a:t>
                      </a:r>
                      <a:r>
                        <a:rPr lang="en-US" sz="2000" b="1" dirty="0" err="1">
                          <a:effectLst/>
                        </a:rPr>
                        <a:t>problème</a:t>
                      </a:r>
                      <a:r>
                        <a:rPr lang="en-US" sz="2000" b="1" dirty="0">
                          <a:effectLst/>
                        </a:rPr>
                        <a:t> plausible.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93248629"/>
                  </a:ext>
                </a:extLst>
              </a:tr>
              <a:tr h="20018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Problème(s)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-</a:t>
                      </a:r>
                      <a:r>
                        <a:rPr lang="en-US" sz="2000" b="1" dirty="0" err="1">
                          <a:effectLst/>
                        </a:rPr>
                        <a:t>Une</a:t>
                      </a:r>
                      <a:r>
                        <a:rPr lang="en-US" sz="2000" b="1" dirty="0">
                          <a:effectLst/>
                        </a:rPr>
                        <a:t> question, </a:t>
                      </a:r>
                      <a:r>
                        <a:rPr lang="en-US" sz="2000" b="1" dirty="0" err="1">
                          <a:effectLst/>
                        </a:rPr>
                        <a:t>une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difficulté</a:t>
                      </a:r>
                      <a:r>
                        <a:rPr lang="en-US" sz="2000" b="1" dirty="0">
                          <a:effectLst/>
                        </a:rPr>
                        <a:t> qui </a:t>
                      </a:r>
                      <a:r>
                        <a:rPr lang="en-US" sz="2000" b="1" dirty="0" err="1">
                          <a:effectLst/>
                        </a:rPr>
                        <a:t>va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amener</a:t>
                      </a:r>
                      <a:r>
                        <a:rPr lang="en-US" sz="2000" b="1" dirty="0">
                          <a:effectLst/>
                        </a:rPr>
                        <a:t> à </a:t>
                      </a:r>
                      <a:r>
                        <a:rPr lang="en-US" sz="2000" b="1" dirty="0" err="1">
                          <a:effectLst/>
                        </a:rPr>
                        <a:t>traiter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l’information</a:t>
                      </a:r>
                      <a:r>
                        <a:rPr lang="en-US" sz="2000" b="1" dirty="0">
                          <a:effectLst/>
                        </a:rPr>
                        <a:t> et pour </a:t>
                      </a:r>
                      <a:r>
                        <a:rPr lang="en-US" sz="2000" b="1" dirty="0" err="1">
                          <a:effectLst/>
                        </a:rPr>
                        <a:t>laquelle</a:t>
                      </a:r>
                      <a:r>
                        <a:rPr lang="en-US" sz="2000" b="1" dirty="0">
                          <a:effectLst/>
                        </a:rPr>
                        <a:t>,  les </a:t>
                      </a:r>
                      <a:r>
                        <a:rPr lang="en-US" sz="2000" b="1" dirty="0" err="1">
                          <a:effectLst/>
                        </a:rPr>
                        <a:t>élèves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n’ont</a:t>
                      </a:r>
                      <a:r>
                        <a:rPr lang="en-US" sz="2000" b="1" dirty="0">
                          <a:effectLst/>
                        </a:rPr>
                        <a:t> pas </a:t>
                      </a:r>
                      <a:r>
                        <a:rPr lang="en-US" sz="2000" b="1" dirty="0" err="1">
                          <a:effectLst/>
                        </a:rPr>
                        <a:t>une</a:t>
                      </a:r>
                      <a:r>
                        <a:rPr lang="en-US" sz="2000" b="1" dirty="0">
                          <a:effectLst/>
                        </a:rPr>
                        <a:t> solution </a:t>
                      </a:r>
                      <a:r>
                        <a:rPr lang="en-US" sz="2000" b="1" dirty="0" err="1">
                          <a:effectLst/>
                        </a:rPr>
                        <a:t>évidente</a:t>
                      </a:r>
                      <a:r>
                        <a:rPr lang="en-US" sz="2000" b="1" dirty="0">
                          <a:effectLst/>
                        </a:rPr>
                        <a:t> par </a:t>
                      </a:r>
                      <a:r>
                        <a:rPr lang="en-US" sz="2000" b="1" dirty="0" err="1">
                          <a:effectLst/>
                        </a:rPr>
                        <a:t>manque</a:t>
                      </a:r>
                      <a:r>
                        <a:rPr lang="en-US" sz="2000" b="1" dirty="0">
                          <a:effectLst/>
                        </a:rPr>
                        <a:t> de </a:t>
                      </a:r>
                      <a:r>
                        <a:rPr lang="en-US" sz="2000" b="1" dirty="0" err="1">
                          <a:effectLst/>
                        </a:rPr>
                        <a:t>connaissances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ou</a:t>
                      </a:r>
                      <a:r>
                        <a:rPr lang="en-US" sz="2000" b="1" dirty="0">
                          <a:effectLst/>
                        </a:rPr>
                        <a:t> par </a:t>
                      </a:r>
                      <a:r>
                        <a:rPr lang="en-US" sz="2000" b="1" dirty="0" err="1">
                          <a:effectLst/>
                        </a:rPr>
                        <a:t>mauvaise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utilisation</a:t>
                      </a:r>
                      <a:r>
                        <a:rPr lang="en-US" sz="2000" b="1" dirty="0">
                          <a:effectLst/>
                        </a:rPr>
                        <a:t> de la </a:t>
                      </a:r>
                      <a:r>
                        <a:rPr lang="en-US" sz="2000" b="1" dirty="0" err="1">
                          <a:effectLst/>
                        </a:rPr>
                        <a:t>connaissance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81041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27590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982542"/>
              </p:ext>
            </p:extLst>
          </p:nvPr>
        </p:nvGraphicFramePr>
        <p:xfrm>
          <a:off x="822960" y="813815"/>
          <a:ext cx="10570465" cy="5159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10503">
                  <a:extLst>
                    <a:ext uri="{9D8B030D-6E8A-4147-A177-3AD203B41FA5}">
                      <a16:colId xmlns:a16="http://schemas.microsoft.com/office/drawing/2014/main" xmlns="" val="2365774748"/>
                    </a:ext>
                  </a:extLst>
                </a:gridCol>
                <a:gridCol w="1949459">
                  <a:extLst>
                    <a:ext uri="{9D8B030D-6E8A-4147-A177-3AD203B41FA5}">
                      <a16:colId xmlns:a16="http://schemas.microsoft.com/office/drawing/2014/main" xmlns="" val="681691678"/>
                    </a:ext>
                  </a:extLst>
                </a:gridCol>
                <a:gridCol w="4310503">
                  <a:extLst>
                    <a:ext uri="{9D8B030D-6E8A-4147-A177-3AD203B41FA5}">
                      <a16:colId xmlns:a16="http://schemas.microsoft.com/office/drawing/2014/main" xmlns="" val="2398874295"/>
                    </a:ext>
                  </a:extLst>
                </a:gridCol>
              </a:tblGrid>
              <a:tr h="1368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Tâche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Production attendue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</a:t>
                      </a:r>
                      <a:r>
                        <a:rPr lang="en-US" sz="1200" dirty="0" err="1">
                          <a:effectLst/>
                        </a:rPr>
                        <a:t>L’état</a:t>
                      </a:r>
                      <a:r>
                        <a:rPr lang="en-US" sz="1200" dirty="0">
                          <a:effectLst/>
                        </a:rPr>
                        <a:t> final </a:t>
                      </a:r>
                      <a:r>
                        <a:rPr lang="en-US" sz="1200" dirty="0" err="1">
                          <a:effectLst/>
                        </a:rPr>
                        <a:t>désiré</a:t>
                      </a:r>
                      <a:r>
                        <a:rPr lang="en-US" sz="1200" dirty="0">
                          <a:effectLst/>
                        </a:rPr>
                        <a:t>, le </a:t>
                      </a:r>
                      <a:r>
                        <a:rPr lang="en-US" sz="1200" dirty="0" err="1">
                          <a:effectLst/>
                        </a:rPr>
                        <a:t>résultat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matériel</a:t>
                      </a:r>
                      <a:r>
                        <a:rPr lang="en-US" sz="1200" dirty="0">
                          <a:effectLst/>
                        </a:rPr>
                        <a:t> de </a:t>
                      </a:r>
                      <a:r>
                        <a:rPr lang="en-US" sz="1200" dirty="0" err="1">
                          <a:effectLst/>
                        </a:rPr>
                        <a:t>l’activité</a:t>
                      </a:r>
                      <a:r>
                        <a:rPr lang="en-US" sz="1200" dirty="0">
                          <a:effectLst/>
                        </a:rPr>
                        <a:t> d’intégration</a:t>
                      </a:r>
                      <a:endParaRPr lang="fr-FR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</a:t>
                      </a:r>
                      <a:r>
                        <a:rPr lang="en-US" sz="1200" dirty="0" err="1">
                          <a:effectLst/>
                        </a:rPr>
                        <a:t>Cela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peut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être</a:t>
                      </a:r>
                      <a:r>
                        <a:rPr lang="en-US" sz="1200" dirty="0">
                          <a:effectLst/>
                        </a:rPr>
                        <a:t> un </a:t>
                      </a:r>
                      <a:r>
                        <a:rPr lang="en-US" sz="1200" dirty="0" err="1">
                          <a:effectLst/>
                        </a:rPr>
                        <a:t>texte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une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saynète</a:t>
                      </a:r>
                      <a:r>
                        <a:rPr lang="en-US" sz="1200" dirty="0">
                          <a:effectLst/>
                        </a:rPr>
                        <a:t>, un dessin, un plan…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79574175"/>
                  </a:ext>
                </a:extLst>
              </a:tr>
              <a:tr h="242246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Consignes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Contraintes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Des </a:t>
                      </a:r>
                      <a:r>
                        <a:rPr lang="en-US" sz="1200" dirty="0" err="1">
                          <a:effectLst/>
                        </a:rPr>
                        <a:t>règles</a:t>
                      </a:r>
                      <a:r>
                        <a:rPr lang="en-US" sz="1200" dirty="0">
                          <a:effectLst/>
                        </a:rPr>
                        <a:t> que </a:t>
                      </a:r>
                      <a:r>
                        <a:rPr lang="en-US" sz="1200" dirty="0" err="1">
                          <a:effectLst/>
                        </a:rPr>
                        <a:t>l’on</a:t>
                      </a:r>
                      <a:r>
                        <a:rPr lang="en-US" sz="1200" dirty="0">
                          <a:effectLst/>
                        </a:rPr>
                        <a:t> impose à la </a:t>
                      </a:r>
                      <a:r>
                        <a:rPr lang="en-US" sz="1200" dirty="0" err="1">
                          <a:effectLst/>
                        </a:rPr>
                        <a:t>réalisation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même</a:t>
                      </a:r>
                      <a:r>
                        <a:rPr lang="en-US" sz="1200" dirty="0">
                          <a:effectLst/>
                        </a:rPr>
                        <a:t> de </a:t>
                      </a:r>
                      <a:r>
                        <a:rPr lang="en-US" sz="1200" dirty="0" err="1">
                          <a:effectLst/>
                        </a:rPr>
                        <a:t>l’activité</a:t>
                      </a:r>
                      <a:r>
                        <a:rPr lang="en-US" sz="1200" dirty="0">
                          <a:effectLst/>
                        </a:rPr>
                        <a:t> d’intégration relatives au fond du </a:t>
                      </a:r>
                      <a:r>
                        <a:rPr lang="en-US" sz="1200" dirty="0" err="1">
                          <a:effectLst/>
                        </a:rPr>
                        <a:t>problème</a:t>
                      </a:r>
                      <a:r>
                        <a:rPr lang="en-US" sz="1200" dirty="0">
                          <a:effectLst/>
                        </a:rPr>
                        <a:t> (au </a:t>
                      </a:r>
                      <a:r>
                        <a:rPr lang="en-US" sz="1200" dirty="0" err="1">
                          <a:effectLst/>
                        </a:rPr>
                        <a:t>contexte</a:t>
                      </a:r>
                      <a:r>
                        <a:rPr lang="en-US" sz="1200" dirty="0">
                          <a:effectLst/>
                        </a:rPr>
                        <a:t> de </a:t>
                      </a:r>
                      <a:r>
                        <a:rPr lang="en-US" sz="1200" dirty="0" err="1">
                          <a:effectLst/>
                        </a:rPr>
                        <a:t>problème</a:t>
                      </a:r>
                      <a:r>
                        <a:rPr lang="en-US" sz="1200" dirty="0">
                          <a:effectLst/>
                        </a:rPr>
                        <a:t>, à </a:t>
                      </a:r>
                      <a:r>
                        <a:rPr lang="en-US" sz="1200" dirty="0" err="1">
                          <a:effectLst/>
                        </a:rPr>
                        <a:t>l’état</a:t>
                      </a:r>
                      <a:r>
                        <a:rPr lang="en-US" sz="1200" dirty="0">
                          <a:effectLst/>
                        </a:rPr>
                        <a:t> des </a:t>
                      </a:r>
                      <a:r>
                        <a:rPr lang="en-US" sz="1200" dirty="0" err="1">
                          <a:effectLst/>
                        </a:rPr>
                        <a:t>connaissances</a:t>
                      </a:r>
                      <a:r>
                        <a:rPr lang="en-US" sz="1200" dirty="0">
                          <a:effectLst/>
                        </a:rPr>
                        <a:t> et aux </a:t>
                      </a:r>
                      <a:r>
                        <a:rPr lang="en-US" sz="1200" dirty="0" err="1">
                          <a:effectLst/>
                        </a:rPr>
                        <a:t>dispositifs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en</a:t>
                      </a:r>
                      <a:r>
                        <a:rPr lang="en-US" sz="1200" dirty="0">
                          <a:effectLst/>
                        </a:rPr>
                        <a:t> place (</a:t>
                      </a:r>
                      <a:r>
                        <a:rPr lang="en-US" sz="1200" dirty="0" err="1">
                          <a:effectLst/>
                        </a:rPr>
                        <a:t>textes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affiches</a:t>
                      </a:r>
                      <a:r>
                        <a:rPr lang="en-US" sz="1200" dirty="0">
                          <a:effectLst/>
                        </a:rPr>
                        <a:t>, tableaux, etc.)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10536114"/>
                  </a:ext>
                </a:extLst>
              </a:tr>
              <a:tr h="13687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Des instructions </a:t>
                      </a:r>
                      <a:r>
                        <a:rPr lang="en-US" sz="1200" dirty="0" err="1">
                          <a:effectLst/>
                        </a:rPr>
                        <a:t>en</a:t>
                      </a:r>
                      <a:r>
                        <a:rPr lang="en-US" sz="1200" dirty="0">
                          <a:effectLst/>
                        </a:rPr>
                        <a:t> liaison avec la </a:t>
                      </a:r>
                      <a:r>
                        <a:rPr lang="en-US" sz="1200" dirty="0" err="1">
                          <a:effectLst/>
                        </a:rPr>
                        <a:t>forme</a:t>
                      </a:r>
                      <a:r>
                        <a:rPr lang="en-US" sz="1200" dirty="0">
                          <a:effectLst/>
                        </a:rPr>
                        <a:t> de la production </a:t>
                      </a:r>
                      <a:r>
                        <a:rPr lang="en-US" sz="1200" dirty="0" err="1">
                          <a:effectLst/>
                        </a:rPr>
                        <a:t>comme</a:t>
                      </a:r>
                      <a:r>
                        <a:rPr lang="en-US" sz="1200" dirty="0">
                          <a:effectLst/>
                        </a:rPr>
                        <a:t> le </a:t>
                      </a:r>
                      <a:r>
                        <a:rPr lang="en-US" sz="1200" dirty="0" err="1">
                          <a:effectLst/>
                        </a:rPr>
                        <a:t>nombre</a:t>
                      </a:r>
                      <a:r>
                        <a:rPr lang="en-US" sz="1200" dirty="0">
                          <a:effectLst/>
                        </a:rPr>
                        <a:t> de page, la dimension d’un dessin </a:t>
                      </a:r>
                      <a:r>
                        <a:rPr lang="en-US" sz="1200" dirty="0" err="1">
                          <a:effectLst/>
                        </a:rPr>
                        <a:t>ou</a:t>
                      </a:r>
                      <a:r>
                        <a:rPr lang="en-US" sz="1200" dirty="0">
                          <a:effectLst/>
                        </a:rPr>
                        <a:t> le temps </a:t>
                      </a:r>
                      <a:r>
                        <a:rPr lang="en-US" sz="1200" dirty="0" err="1">
                          <a:effectLst/>
                        </a:rPr>
                        <a:t>alloué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42948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661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Critères de validation d’une situation d’intégration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La situation </a:t>
            </a:r>
            <a:r>
              <a:rPr lang="en-US" b="1" dirty="0" err="1"/>
              <a:t>est-elle</a:t>
            </a:r>
            <a:r>
              <a:rPr lang="en-US" b="1" dirty="0"/>
              <a:t> </a:t>
            </a:r>
            <a:r>
              <a:rPr lang="en-US" b="1" dirty="0" err="1"/>
              <a:t>organisée</a:t>
            </a:r>
            <a:r>
              <a:rPr lang="en-US" b="1" dirty="0"/>
              <a:t> </a:t>
            </a:r>
            <a:r>
              <a:rPr lang="en-US" b="1" dirty="0" err="1"/>
              <a:t>autour</a:t>
            </a:r>
            <a:r>
              <a:rPr lang="en-US" b="1" dirty="0"/>
              <a:t> du </a:t>
            </a:r>
            <a:r>
              <a:rPr lang="en-US" b="1" dirty="0" err="1"/>
              <a:t>franchissement</a:t>
            </a:r>
            <a:r>
              <a:rPr lang="en-US" b="1" dirty="0"/>
              <a:t> d’un </a:t>
            </a:r>
            <a:r>
              <a:rPr lang="en-US" b="1" dirty="0" smtClean="0"/>
              <a:t>obstacle?</a:t>
            </a:r>
            <a:endParaRPr lang="fr-FR" dirty="0"/>
          </a:p>
          <a:p>
            <a:pPr algn="just"/>
            <a:r>
              <a:rPr lang="en-US" b="1" dirty="0" smtClean="0"/>
              <a:t>La </a:t>
            </a:r>
            <a:r>
              <a:rPr lang="en-US" b="1" dirty="0"/>
              <a:t>situation a-t-</a:t>
            </a:r>
            <a:r>
              <a:rPr lang="en-US" b="1" dirty="0" err="1"/>
              <a:t>elle</a:t>
            </a:r>
            <a:r>
              <a:rPr lang="en-US" b="1" dirty="0"/>
              <a:t> un </a:t>
            </a:r>
            <a:r>
              <a:rPr lang="en-US" b="1" dirty="0" err="1"/>
              <a:t>caractère</a:t>
            </a:r>
            <a:r>
              <a:rPr lang="en-US" b="1" dirty="0"/>
              <a:t> </a:t>
            </a:r>
            <a:r>
              <a:rPr lang="en-US" b="1" dirty="0" err="1" smtClean="0"/>
              <a:t>concret</a:t>
            </a:r>
            <a:r>
              <a:rPr lang="en-US" b="1" dirty="0" smtClean="0"/>
              <a:t>?</a:t>
            </a:r>
            <a:endParaRPr lang="fr-FR" dirty="0"/>
          </a:p>
          <a:p>
            <a:pPr algn="just"/>
            <a:r>
              <a:rPr lang="en-US" b="1" dirty="0"/>
              <a:t>La situation </a:t>
            </a:r>
            <a:r>
              <a:rPr lang="en-US" b="1" dirty="0" err="1"/>
              <a:t>est-elle</a:t>
            </a:r>
            <a:r>
              <a:rPr lang="en-US" b="1" dirty="0"/>
              <a:t> </a:t>
            </a:r>
            <a:r>
              <a:rPr lang="en-US" b="1" dirty="0" err="1"/>
              <a:t>perçue</a:t>
            </a:r>
            <a:r>
              <a:rPr lang="en-US" b="1" dirty="0"/>
              <a:t> </a:t>
            </a:r>
            <a:r>
              <a:rPr lang="en-US" b="1" dirty="0" err="1"/>
              <a:t>comme</a:t>
            </a:r>
            <a:r>
              <a:rPr lang="en-US" b="1" dirty="0"/>
              <a:t> un </a:t>
            </a:r>
            <a:r>
              <a:rPr lang="en-US" b="1" dirty="0" err="1"/>
              <a:t>problème</a:t>
            </a:r>
            <a:r>
              <a:rPr lang="en-US" b="1" dirty="0"/>
              <a:t> à </a:t>
            </a:r>
            <a:r>
              <a:rPr lang="en-US" b="1" dirty="0" err="1"/>
              <a:t>résoudre</a:t>
            </a:r>
            <a:r>
              <a:rPr lang="en-US" b="1" dirty="0"/>
              <a:t>, </a:t>
            </a:r>
            <a:r>
              <a:rPr lang="en-US" b="1" dirty="0" err="1"/>
              <a:t>dans</a:t>
            </a:r>
            <a:r>
              <a:rPr lang="en-US" b="1" dirty="0"/>
              <a:t> </a:t>
            </a:r>
            <a:r>
              <a:rPr lang="en-US" b="1" dirty="0" err="1"/>
              <a:t>lequel</a:t>
            </a:r>
            <a:r>
              <a:rPr lang="en-US" b="1" dirty="0"/>
              <a:t> les </a:t>
            </a:r>
            <a:r>
              <a:rPr lang="en-US" b="1" dirty="0" err="1"/>
              <a:t>élèves</a:t>
            </a:r>
            <a:r>
              <a:rPr lang="en-US" b="1" dirty="0"/>
              <a:t> </a:t>
            </a:r>
            <a:r>
              <a:rPr lang="en-US" b="1" dirty="0" err="1"/>
              <a:t>sont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mesure</a:t>
            </a:r>
            <a:r>
              <a:rPr lang="en-US" b="1" dirty="0"/>
              <a:t> de </a:t>
            </a:r>
            <a:r>
              <a:rPr lang="en-US" b="1" dirty="0" err="1" smtClean="0"/>
              <a:t>s’investir</a:t>
            </a:r>
            <a:r>
              <a:rPr lang="en-US" b="1" dirty="0" smtClean="0"/>
              <a:t>?</a:t>
            </a:r>
            <a:endParaRPr lang="fr-FR" dirty="0"/>
          </a:p>
          <a:p>
            <a:pPr algn="just"/>
            <a:r>
              <a:rPr lang="en-US" b="1" dirty="0" smtClean="0"/>
              <a:t>La </a:t>
            </a:r>
            <a:r>
              <a:rPr lang="en-US" b="1" dirty="0"/>
              <a:t>situation </a:t>
            </a:r>
            <a:r>
              <a:rPr lang="en-US" b="1" dirty="0" err="1"/>
              <a:t>offre</a:t>
            </a:r>
            <a:r>
              <a:rPr lang="en-US" b="1" dirty="0"/>
              <a:t>-t-</a:t>
            </a:r>
            <a:r>
              <a:rPr lang="en-US" b="1" dirty="0" err="1"/>
              <a:t>elle</a:t>
            </a:r>
            <a:r>
              <a:rPr lang="en-US" b="1" dirty="0"/>
              <a:t> </a:t>
            </a:r>
            <a:r>
              <a:rPr lang="en-US" b="1" dirty="0" err="1"/>
              <a:t>une</a:t>
            </a:r>
            <a:r>
              <a:rPr lang="en-US" b="1" dirty="0"/>
              <a:t> résistance </a:t>
            </a:r>
            <a:r>
              <a:rPr lang="en-US" b="1" dirty="0" err="1" smtClean="0"/>
              <a:t>suffisante</a:t>
            </a:r>
            <a:r>
              <a:rPr lang="en-US" b="1" dirty="0" smtClean="0"/>
              <a:t>?</a:t>
            </a:r>
            <a:endParaRPr lang="fr-FR" dirty="0"/>
          </a:p>
          <a:p>
            <a:pPr algn="just"/>
            <a:r>
              <a:rPr lang="en-US" b="1" dirty="0"/>
              <a:t>La situation </a:t>
            </a:r>
            <a:r>
              <a:rPr lang="en-US" b="1" dirty="0" err="1"/>
              <a:t>est-elle</a:t>
            </a:r>
            <a:r>
              <a:rPr lang="en-US" b="1" dirty="0"/>
              <a:t> </a:t>
            </a:r>
            <a:r>
              <a:rPr lang="en-US" b="1" dirty="0" err="1"/>
              <a:t>perçue</a:t>
            </a:r>
            <a:r>
              <a:rPr lang="en-US" b="1" dirty="0"/>
              <a:t> </a:t>
            </a:r>
            <a:r>
              <a:rPr lang="en-US" b="1" dirty="0" err="1"/>
              <a:t>comme</a:t>
            </a:r>
            <a:r>
              <a:rPr lang="en-US" b="1" dirty="0"/>
              <a:t> hors </a:t>
            </a:r>
            <a:r>
              <a:rPr lang="en-US" b="1" dirty="0" err="1" smtClean="0"/>
              <a:t>d’atteinte</a:t>
            </a:r>
            <a:r>
              <a:rPr lang="en-US" b="1" dirty="0" smtClean="0"/>
              <a:t>?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71937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4192" y="993521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u="sng" dirty="0" smtClean="0"/>
              <a:t>CAS PRATIQUE</a:t>
            </a:r>
          </a:p>
          <a:p>
            <a:pPr marL="0" indent="0" algn="just">
              <a:buNone/>
            </a:pPr>
            <a:r>
              <a:rPr lang="en-US" b="1" u="sng" dirty="0" err="1" smtClean="0"/>
              <a:t>Exemple</a:t>
            </a:r>
            <a:r>
              <a:rPr lang="en-US" dirty="0" smtClean="0"/>
              <a:t>: </a:t>
            </a:r>
            <a:r>
              <a:rPr lang="en-US" dirty="0"/>
              <a:t>« Sur la </a:t>
            </a:r>
            <a:r>
              <a:rPr lang="en-US" dirty="0" err="1"/>
              <a:t>planète</a:t>
            </a:r>
            <a:r>
              <a:rPr lang="en-US" dirty="0"/>
              <a:t> </a:t>
            </a:r>
            <a:r>
              <a:rPr lang="en-US" dirty="0" err="1"/>
              <a:t>l’eau</a:t>
            </a:r>
            <a:r>
              <a:rPr lang="en-US" dirty="0"/>
              <a:t> commence à se faire rare. Les habitants, non </a:t>
            </a:r>
            <a:r>
              <a:rPr lang="en-US" dirty="0" err="1"/>
              <a:t>conscients</a:t>
            </a:r>
            <a:r>
              <a:rPr lang="en-US" dirty="0"/>
              <a:t> de </a:t>
            </a:r>
            <a:r>
              <a:rPr lang="en-US" dirty="0" err="1"/>
              <a:t>leur</a:t>
            </a:r>
            <a:r>
              <a:rPr lang="en-US" dirty="0"/>
              <a:t> </a:t>
            </a:r>
            <a:r>
              <a:rPr lang="en-US" dirty="0" err="1"/>
              <a:t>responsabilité</a:t>
            </a:r>
            <a:r>
              <a:rPr lang="en-US" dirty="0"/>
              <a:t>, </a:t>
            </a:r>
            <a:r>
              <a:rPr lang="en-US" dirty="0" err="1"/>
              <a:t>continuent</a:t>
            </a:r>
            <a:r>
              <a:rPr lang="en-US" dirty="0"/>
              <a:t>, au </a:t>
            </a:r>
            <a:r>
              <a:rPr lang="en-US" dirty="0" err="1"/>
              <a:t>quotidien</a:t>
            </a:r>
            <a:r>
              <a:rPr lang="en-US" dirty="0"/>
              <a:t>, à </a:t>
            </a:r>
            <a:r>
              <a:rPr lang="en-US" dirty="0" err="1"/>
              <a:t>gaspiller</a:t>
            </a:r>
            <a:r>
              <a:rPr lang="en-US" dirty="0"/>
              <a:t> </a:t>
            </a:r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précieuse</a:t>
            </a:r>
            <a:r>
              <a:rPr lang="en-US" dirty="0"/>
              <a:t> source de vie. Nous </a:t>
            </a:r>
            <a:r>
              <a:rPr lang="en-US" dirty="0" err="1"/>
              <a:t>sommes</a:t>
            </a:r>
            <a:r>
              <a:rPr lang="en-US" dirty="0"/>
              <a:t> </a:t>
            </a:r>
            <a:r>
              <a:rPr lang="en-US" dirty="0" err="1"/>
              <a:t>interpellés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tant</a:t>
            </a:r>
            <a:r>
              <a:rPr lang="en-US" dirty="0"/>
              <a:t> que </a:t>
            </a:r>
            <a:r>
              <a:rPr lang="en-US" dirty="0" err="1"/>
              <a:t>citoyens</a:t>
            </a:r>
            <a:r>
              <a:rPr lang="en-US" dirty="0"/>
              <a:t> pour </a:t>
            </a:r>
            <a:r>
              <a:rPr lang="en-US" dirty="0" err="1"/>
              <a:t>sensibiliser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concitoyens</a:t>
            </a:r>
            <a:r>
              <a:rPr lang="en-US" dirty="0"/>
              <a:t> quant à la </a:t>
            </a:r>
            <a:r>
              <a:rPr lang="en-US" dirty="0" err="1"/>
              <a:t>nécessité</a:t>
            </a:r>
            <a:r>
              <a:rPr lang="en-US" dirty="0"/>
              <a:t> de </a:t>
            </a:r>
            <a:r>
              <a:rPr lang="en-US" dirty="0" err="1"/>
              <a:t>préserver</a:t>
            </a:r>
            <a:r>
              <a:rPr lang="en-US" dirty="0"/>
              <a:t> </a:t>
            </a:r>
            <a:r>
              <a:rPr lang="en-US" dirty="0" err="1"/>
              <a:t>l’eau</a:t>
            </a:r>
            <a:r>
              <a:rPr lang="en-US" dirty="0"/>
              <a:t>, pour nous et pour les </a:t>
            </a:r>
            <a:r>
              <a:rPr lang="en-US" dirty="0" err="1"/>
              <a:t>générations</a:t>
            </a:r>
            <a:r>
              <a:rPr lang="en-US" dirty="0"/>
              <a:t> futures ».</a:t>
            </a:r>
            <a:endParaRPr lang="fr-FR" dirty="0"/>
          </a:p>
          <a:p>
            <a:pPr algn="just"/>
            <a:r>
              <a:rPr lang="en-US" dirty="0"/>
              <a:t>(Ce </a:t>
            </a:r>
            <a:r>
              <a:rPr lang="en-US" dirty="0" err="1"/>
              <a:t>texte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à faire </a:t>
            </a:r>
            <a:r>
              <a:rPr lang="en-US" dirty="0" err="1"/>
              <a:t>accompagner</a:t>
            </a:r>
            <a:r>
              <a:rPr lang="en-US" dirty="0"/>
              <a:t> d’une </a:t>
            </a:r>
            <a:r>
              <a:rPr lang="en-US" dirty="0" err="1"/>
              <a:t>affiche</a:t>
            </a:r>
            <a:r>
              <a:rPr lang="en-US" dirty="0"/>
              <a:t> </a:t>
            </a:r>
            <a:r>
              <a:rPr lang="en-US" dirty="0" err="1"/>
              <a:t>associant</a:t>
            </a:r>
            <a:r>
              <a:rPr lang="en-US" dirty="0"/>
              <a:t> image et slogan sur le </a:t>
            </a:r>
            <a:r>
              <a:rPr lang="en-US" dirty="0" err="1"/>
              <a:t>thème</a:t>
            </a:r>
            <a:r>
              <a:rPr lang="en-US" dirty="0"/>
              <a:t> « </a:t>
            </a:r>
            <a:r>
              <a:rPr lang="en-US" dirty="0" err="1"/>
              <a:t>Préservation</a:t>
            </a:r>
            <a:r>
              <a:rPr lang="en-US" dirty="0"/>
              <a:t> de </a:t>
            </a:r>
            <a:r>
              <a:rPr lang="en-US" dirty="0" err="1"/>
              <a:t>l’eau</a:t>
            </a:r>
            <a:r>
              <a:rPr lang="en-US" dirty="0"/>
              <a:t> ».)</a:t>
            </a:r>
            <a:endParaRPr lang="fr-FR" dirty="0"/>
          </a:p>
          <a:p>
            <a:pPr algn="just"/>
            <a:r>
              <a:rPr lang="en-US" dirty="0"/>
              <a:t>Notre </a:t>
            </a:r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appelée</a:t>
            </a:r>
            <a:r>
              <a:rPr lang="en-US" dirty="0"/>
              <a:t>,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cet</a:t>
            </a:r>
            <a:r>
              <a:rPr lang="en-US" dirty="0"/>
              <a:t> esprit, à </a:t>
            </a:r>
            <a:r>
              <a:rPr lang="en-US" dirty="0" err="1"/>
              <a:t>mener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opération</a:t>
            </a:r>
            <a:r>
              <a:rPr lang="en-US" dirty="0"/>
              <a:t> de </a:t>
            </a:r>
            <a:r>
              <a:rPr lang="en-US" dirty="0" err="1"/>
              <a:t>sensibilisation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direction des </a:t>
            </a:r>
            <a:r>
              <a:rPr lang="en-US" dirty="0" err="1"/>
              <a:t>élèves</a:t>
            </a:r>
            <a:r>
              <a:rPr lang="en-US" dirty="0"/>
              <a:t> de </a:t>
            </a:r>
            <a:r>
              <a:rPr lang="en-US" dirty="0" err="1"/>
              <a:t>l’école</a:t>
            </a:r>
            <a:r>
              <a:rPr lang="en-US" dirty="0"/>
              <a:t>.</a:t>
            </a:r>
            <a:endParaRPr lang="fr-FR" dirty="0"/>
          </a:p>
          <a:p>
            <a:pPr algn="just"/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consigne</a:t>
            </a:r>
            <a:r>
              <a:rPr lang="en-US" dirty="0"/>
              <a:t> </a:t>
            </a:r>
            <a:r>
              <a:rPr lang="en-US" dirty="0" err="1"/>
              <a:t>mettant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jeu</a:t>
            </a:r>
            <a:r>
              <a:rPr lang="en-US" dirty="0"/>
              <a:t> les </a:t>
            </a:r>
            <a:r>
              <a:rPr lang="en-US" dirty="0" err="1"/>
              <a:t>actes</a:t>
            </a:r>
            <a:r>
              <a:rPr lang="en-US" dirty="0"/>
              <a:t> de parole: </a:t>
            </a:r>
            <a:r>
              <a:rPr lang="en-US" dirty="0" err="1"/>
              <a:t>présenter</a:t>
            </a:r>
            <a:r>
              <a:rPr lang="en-US" dirty="0"/>
              <a:t>, informer, </a:t>
            </a:r>
            <a:r>
              <a:rPr lang="en-US" dirty="0" err="1"/>
              <a:t>dénoncer</a:t>
            </a:r>
            <a:r>
              <a:rPr lang="en-US" dirty="0"/>
              <a:t>, </a:t>
            </a:r>
            <a:r>
              <a:rPr lang="en-US" dirty="0" err="1"/>
              <a:t>conseiller</a:t>
            </a:r>
            <a:r>
              <a:rPr lang="en-US" dirty="0"/>
              <a:t> sera </a:t>
            </a:r>
            <a:r>
              <a:rPr lang="en-US" dirty="0" err="1"/>
              <a:t>donnée</a:t>
            </a:r>
            <a:r>
              <a:rPr lang="en-US" dirty="0"/>
              <a:t> aux </a:t>
            </a:r>
            <a:r>
              <a:rPr lang="en-US" dirty="0" err="1"/>
              <a:t>élèves</a:t>
            </a:r>
            <a:r>
              <a:rPr lang="en-US" dirty="0"/>
              <a:t>. Elle </a:t>
            </a:r>
            <a:r>
              <a:rPr lang="en-US" dirty="0" err="1"/>
              <a:t>précisera</a:t>
            </a:r>
            <a:r>
              <a:rPr lang="en-US" dirty="0"/>
              <a:t> le </a:t>
            </a:r>
            <a:r>
              <a:rPr lang="en-US" dirty="0" err="1"/>
              <a:t>produit</a:t>
            </a:r>
            <a:r>
              <a:rPr lang="en-US" dirty="0"/>
              <a:t> à </a:t>
            </a:r>
            <a:r>
              <a:rPr lang="en-US" dirty="0" err="1"/>
              <a:t>confectionner</a:t>
            </a:r>
            <a:r>
              <a:rPr lang="en-US" dirty="0"/>
              <a:t>, les </a:t>
            </a:r>
            <a:r>
              <a:rPr lang="en-US" dirty="0" err="1"/>
              <a:t>outils</a:t>
            </a:r>
            <a:r>
              <a:rPr lang="en-US" dirty="0"/>
              <a:t> </a:t>
            </a:r>
            <a:r>
              <a:rPr lang="en-US" dirty="0" err="1"/>
              <a:t>linguistiques</a:t>
            </a:r>
            <a:r>
              <a:rPr lang="en-US" dirty="0"/>
              <a:t> à mobiliser et </a:t>
            </a:r>
            <a:r>
              <a:rPr lang="en-US" dirty="0" err="1"/>
              <a:t>rappellera</a:t>
            </a:r>
            <a:r>
              <a:rPr lang="en-US" dirty="0"/>
              <a:t> la </a:t>
            </a:r>
            <a:r>
              <a:rPr lang="en-US" dirty="0" err="1"/>
              <a:t>démarche</a:t>
            </a:r>
            <a:r>
              <a:rPr lang="en-US" dirty="0"/>
              <a:t> de </a:t>
            </a:r>
            <a:r>
              <a:rPr lang="en-US" dirty="0" err="1"/>
              <a:t>résolution</a:t>
            </a:r>
            <a:r>
              <a:rPr lang="en-US" dirty="0"/>
              <a:t> de </a:t>
            </a:r>
            <a:r>
              <a:rPr lang="en-US" dirty="0" err="1"/>
              <a:t>problème</a:t>
            </a:r>
            <a:r>
              <a:rPr lang="en-US" dirty="0"/>
              <a:t>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86088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83920" y="682625"/>
            <a:ext cx="10515600" cy="4351338"/>
          </a:xfrm>
        </p:spPr>
        <p:txBody>
          <a:bodyPr/>
          <a:lstStyle/>
          <a:p>
            <a:pPr algn="just"/>
            <a:r>
              <a:rPr lang="en-US" b="1" dirty="0"/>
              <a:t>La situation </a:t>
            </a:r>
            <a:r>
              <a:rPr lang="en-US" b="1" dirty="0" err="1"/>
              <a:t>est-elle</a:t>
            </a:r>
            <a:r>
              <a:rPr lang="en-US" b="1" dirty="0"/>
              <a:t> </a:t>
            </a:r>
            <a:r>
              <a:rPr lang="en-US" b="1" dirty="0" err="1"/>
              <a:t>organisée</a:t>
            </a:r>
            <a:r>
              <a:rPr lang="en-US" b="1" dirty="0"/>
              <a:t> </a:t>
            </a:r>
            <a:r>
              <a:rPr lang="en-US" b="1" dirty="0" err="1"/>
              <a:t>autour</a:t>
            </a:r>
            <a:r>
              <a:rPr lang="en-US" b="1" dirty="0"/>
              <a:t> du </a:t>
            </a:r>
            <a:r>
              <a:rPr lang="en-US" b="1" dirty="0" err="1"/>
              <a:t>franchissement</a:t>
            </a:r>
            <a:r>
              <a:rPr lang="en-US" b="1" dirty="0"/>
              <a:t> d’un obstacle? </a:t>
            </a:r>
            <a:r>
              <a:rPr lang="en-US" dirty="0" err="1"/>
              <a:t>Oui</a:t>
            </a:r>
            <a:r>
              <a:rPr lang="en-US" dirty="0"/>
              <a:t>, </a:t>
            </a:r>
            <a:r>
              <a:rPr lang="en-US" dirty="0" err="1"/>
              <a:t>elle</a:t>
            </a:r>
            <a:r>
              <a:rPr lang="en-US" dirty="0"/>
              <a:t> </a:t>
            </a:r>
            <a:r>
              <a:rPr lang="en-US" dirty="0" err="1"/>
              <a:t>présente</a:t>
            </a:r>
            <a:r>
              <a:rPr lang="en-US" dirty="0"/>
              <a:t> des obstacles </a:t>
            </a:r>
            <a:r>
              <a:rPr lang="en-US" dirty="0" err="1"/>
              <a:t>en</a:t>
            </a:r>
            <a:r>
              <a:rPr lang="en-US" dirty="0"/>
              <a:t> relation avec: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- les </a:t>
            </a:r>
            <a:r>
              <a:rPr lang="en-US" dirty="0" err="1"/>
              <a:t>informations</a:t>
            </a:r>
            <a:r>
              <a:rPr lang="en-US" dirty="0"/>
              <a:t> à </a:t>
            </a:r>
            <a:r>
              <a:rPr lang="en-US" dirty="0" err="1"/>
              <a:t>chercher</a:t>
            </a:r>
            <a:r>
              <a:rPr lang="en-US" dirty="0"/>
              <a:t> pour les </a:t>
            </a:r>
            <a:r>
              <a:rPr lang="en-US" dirty="0" err="1"/>
              <a:t>communiquer</a:t>
            </a:r>
            <a:r>
              <a:rPr lang="en-US" dirty="0"/>
              <a:t>;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- les </a:t>
            </a:r>
            <a:r>
              <a:rPr lang="en-US" dirty="0" err="1"/>
              <a:t>actes</a:t>
            </a:r>
            <a:r>
              <a:rPr lang="en-US" dirty="0"/>
              <a:t> de parole indispensables;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- les </a:t>
            </a:r>
            <a:r>
              <a:rPr lang="en-US" dirty="0" err="1"/>
              <a:t>ressources</a:t>
            </a:r>
            <a:r>
              <a:rPr lang="en-US" dirty="0"/>
              <a:t> </a:t>
            </a:r>
            <a:r>
              <a:rPr lang="en-US" dirty="0" err="1"/>
              <a:t>linguistiques</a:t>
            </a:r>
            <a:r>
              <a:rPr lang="en-US" dirty="0"/>
              <a:t> pour les </a:t>
            </a:r>
            <a:r>
              <a:rPr lang="en-US" dirty="0" err="1"/>
              <a:t>réaliser</a:t>
            </a:r>
            <a:r>
              <a:rPr lang="en-US" dirty="0"/>
              <a:t>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957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L’énoncé de compétence est formulé quand? Pour  quel temps?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Quelles sont les étapes à suivre pour formuler un énoncé de compétence 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Réussir à l’école est-il une fin en soi? Quelle est la finalité de la réussite scolaire?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Qu’est-ce qu’un situation d’intégration 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Quelles sont les parties d’une situation d’intégration 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Quelles sont les étapes à suivre pour formuler une situation d’intégration 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Qu’est-ce qui est à la base d’élaboration d’une situation d’intégration 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Quels sont les critères de validité d’une situation d’intégration ?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 lien établissez-vous entre : un OPO et un énoncé de compétence ainsi qu’une situation-problème et une situation d’intégration 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9118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93648" y="1030097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/>
              <a:t>La situation a-t-</a:t>
            </a:r>
            <a:r>
              <a:rPr lang="en-US" b="1" dirty="0" err="1"/>
              <a:t>elle</a:t>
            </a:r>
            <a:r>
              <a:rPr lang="en-US" b="1" dirty="0"/>
              <a:t> un </a:t>
            </a:r>
            <a:r>
              <a:rPr lang="en-US" b="1" dirty="0" err="1"/>
              <a:t>caractère</a:t>
            </a:r>
            <a:r>
              <a:rPr lang="en-US" b="1" dirty="0"/>
              <a:t> </a:t>
            </a:r>
            <a:r>
              <a:rPr lang="en-US" b="1" dirty="0" err="1"/>
              <a:t>concret</a:t>
            </a:r>
            <a:r>
              <a:rPr lang="en-US" b="1" dirty="0"/>
              <a:t>?</a:t>
            </a:r>
            <a:r>
              <a:rPr lang="en-US" dirty="0"/>
              <a:t> </a:t>
            </a:r>
            <a:r>
              <a:rPr lang="en-US" dirty="0" err="1"/>
              <a:t>Oui</a:t>
            </a:r>
            <a:r>
              <a:rPr lang="en-US" dirty="0"/>
              <a:t>, </a:t>
            </a:r>
            <a:r>
              <a:rPr lang="en-US" dirty="0" err="1"/>
              <a:t>elle</a:t>
            </a:r>
            <a:r>
              <a:rPr lang="en-US" dirty="0"/>
              <a:t> </a:t>
            </a:r>
            <a:r>
              <a:rPr lang="en-US" dirty="0" err="1"/>
              <a:t>relève</a:t>
            </a:r>
            <a:r>
              <a:rPr lang="en-US" dirty="0"/>
              <a:t> du </a:t>
            </a:r>
            <a:r>
              <a:rPr lang="en-US" dirty="0" err="1"/>
              <a:t>réel</a:t>
            </a:r>
            <a:r>
              <a:rPr lang="en-US" dirty="0"/>
              <a:t>; </a:t>
            </a:r>
            <a:r>
              <a:rPr lang="en-US" dirty="0" err="1"/>
              <a:t>elle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relation avec le </a:t>
            </a:r>
            <a:r>
              <a:rPr lang="en-US" dirty="0" err="1"/>
              <a:t>vécu</a:t>
            </a:r>
            <a:r>
              <a:rPr lang="en-US" dirty="0"/>
              <a:t> de </a:t>
            </a:r>
            <a:r>
              <a:rPr lang="en-US" dirty="0" err="1"/>
              <a:t>l’élève</a:t>
            </a:r>
            <a:r>
              <a:rPr lang="en-US" dirty="0"/>
              <a:t> et </a:t>
            </a:r>
            <a:r>
              <a:rPr lang="en-US" dirty="0" err="1"/>
              <a:t>permet</a:t>
            </a:r>
            <a:r>
              <a:rPr lang="en-US" dirty="0"/>
              <a:t> la formulation </a:t>
            </a:r>
            <a:r>
              <a:rPr lang="en-US" dirty="0" err="1"/>
              <a:t>d’hypothèses</a:t>
            </a:r>
            <a:r>
              <a:rPr lang="en-US" dirty="0"/>
              <a:t> et de conjectures (</a:t>
            </a:r>
            <a:r>
              <a:rPr lang="en-US" dirty="0" err="1"/>
              <a:t>représentations</a:t>
            </a:r>
            <a:r>
              <a:rPr lang="en-US" dirty="0"/>
              <a:t>).</a:t>
            </a:r>
            <a:endParaRPr lang="fr-FR" dirty="0"/>
          </a:p>
          <a:p>
            <a:pPr algn="just"/>
            <a:r>
              <a:rPr lang="en-US" b="1" dirty="0"/>
              <a:t>La situation </a:t>
            </a:r>
            <a:r>
              <a:rPr lang="en-US" b="1" dirty="0" err="1"/>
              <a:t>est-elle</a:t>
            </a:r>
            <a:r>
              <a:rPr lang="en-US" b="1" dirty="0"/>
              <a:t> </a:t>
            </a:r>
            <a:r>
              <a:rPr lang="en-US" b="1" dirty="0" err="1"/>
              <a:t>perçue</a:t>
            </a:r>
            <a:r>
              <a:rPr lang="en-US" b="1" dirty="0"/>
              <a:t> </a:t>
            </a:r>
            <a:r>
              <a:rPr lang="en-US" b="1" dirty="0" err="1"/>
              <a:t>comme</a:t>
            </a:r>
            <a:r>
              <a:rPr lang="en-US" b="1" dirty="0"/>
              <a:t> un </a:t>
            </a:r>
            <a:r>
              <a:rPr lang="en-US" b="1" dirty="0" err="1"/>
              <a:t>problème</a:t>
            </a:r>
            <a:r>
              <a:rPr lang="en-US" b="1" dirty="0"/>
              <a:t> à </a:t>
            </a:r>
            <a:r>
              <a:rPr lang="en-US" b="1" dirty="0" err="1"/>
              <a:t>résoudre</a:t>
            </a:r>
            <a:r>
              <a:rPr lang="en-US" b="1" dirty="0"/>
              <a:t>, </a:t>
            </a:r>
            <a:r>
              <a:rPr lang="en-US" b="1" dirty="0" err="1"/>
              <a:t>dans</a:t>
            </a:r>
            <a:r>
              <a:rPr lang="en-US" b="1" dirty="0"/>
              <a:t> </a:t>
            </a:r>
            <a:r>
              <a:rPr lang="en-US" b="1" dirty="0" err="1"/>
              <a:t>lequel</a:t>
            </a:r>
            <a:r>
              <a:rPr lang="en-US" b="1" dirty="0"/>
              <a:t> les </a:t>
            </a:r>
            <a:r>
              <a:rPr lang="en-US" b="1" dirty="0" err="1"/>
              <a:t>élèves</a:t>
            </a:r>
            <a:r>
              <a:rPr lang="en-US" b="1" dirty="0"/>
              <a:t> </a:t>
            </a:r>
            <a:r>
              <a:rPr lang="en-US" b="1" dirty="0" err="1"/>
              <a:t>sont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mesure</a:t>
            </a:r>
            <a:r>
              <a:rPr lang="en-US" b="1" dirty="0"/>
              <a:t> de </a:t>
            </a:r>
            <a:r>
              <a:rPr lang="en-US" b="1" dirty="0" err="1"/>
              <a:t>s’investir</a:t>
            </a:r>
            <a:r>
              <a:rPr lang="en-US" b="1" dirty="0"/>
              <a:t>? </a:t>
            </a:r>
            <a:r>
              <a:rPr lang="en-US" dirty="0" err="1"/>
              <a:t>Oui</a:t>
            </a:r>
            <a:r>
              <a:rPr lang="en-US" dirty="0"/>
              <a:t>.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- Les </a:t>
            </a:r>
            <a:r>
              <a:rPr lang="en-US" dirty="0" err="1"/>
              <a:t>élèves</a:t>
            </a:r>
            <a:r>
              <a:rPr lang="en-US" dirty="0"/>
              <a:t> ne </a:t>
            </a:r>
            <a:r>
              <a:rPr lang="en-US" dirty="0" err="1"/>
              <a:t>possèdent</a:t>
            </a:r>
            <a:r>
              <a:rPr lang="en-US" dirty="0"/>
              <a:t> pas la </a:t>
            </a:r>
            <a:r>
              <a:rPr lang="en-US" dirty="0" err="1"/>
              <a:t>totalité</a:t>
            </a:r>
            <a:r>
              <a:rPr lang="en-US" dirty="0"/>
              <a:t> des </a:t>
            </a:r>
            <a:r>
              <a:rPr lang="en-US" dirty="0" err="1"/>
              <a:t>informations</a:t>
            </a:r>
            <a:r>
              <a:rPr lang="en-US" dirty="0"/>
              <a:t> relatives à la </a:t>
            </a:r>
            <a:r>
              <a:rPr lang="en-US" dirty="0" err="1"/>
              <a:t>problématique</a:t>
            </a:r>
            <a:r>
              <a:rPr lang="en-US" dirty="0"/>
              <a:t>.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- </a:t>
            </a:r>
            <a:r>
              <a:rPr lang="en-US" dirty="0" err="1"/>
              <a:t>Ils</a:t>
            </a:r>
            <a:r>
              <a:rPr lang="en-US" dirty="0"/>
              <a:t> ne </a:t>
            </a:r>
            <a:r>
              <a:rPr lang="en-US" dirty="0" err="1"/>
              <a:t>possèdent</a:t>
            </a:r>
            <a:r>
              <a:rPr lang="en-US" dirty="0"/>
              <a:t> pas la </a:t>
            </a:r>
            <a:r>
              <a:rPr lang="en-US" dirty="0" err="1"/>
              <a:t>totalité</a:t>
            </a:r>
            <a:r>
              <a:rPr lang="en-US" dirty="0"/>
              <a:t> des </a:t>
            </a:r>
            <a:r>
              <a:rPr lang="en-US" dirty="0" err="1"/>
              <a:t>outils</a:t>
            </a:r>
            <a:r>
              <a:rPr lang="en-US" dirty="0"/>
              <a:t> </a:t>
            </a:r>
            <a:r>
              <a:rPr lang="en-US" dirty="0" err="1"/>
              <a:t>linguistiques</a:t>
            </a:r>
            <a:r>
              <a:rPr lang="en-US" dirty="0"/>
              <a:t> </a:t>
            </a:r>
            <a:r>
              <a:rPr lang="en-US" dirty="0" err="1"/>
              <a:t>nécessaires</a:t>
            </a:r>
            <a:r>
              <a:rPr lang="en-US" dirty="0"/>
              <a:t> à la </a:t>
            </a:r>
            <a:r>
              <a:rPr lang="en-US" dirty="0" err="1"/>
              <a:t>réalisation</a:t>
            </a:r>
            <a:r>
              <a:rPr lang="en-US" dirty="0"/>
              <a:t> des </a:t>
            </a:r>
            <a:r>
              <a:rPr lang="en-US" dirty="0" err="1"/>
              <a:t>actes</a:t>
            </a:r>
            <a:r>
              <a:rPr lang="en-US" dirty="0"/>
              <a:t> de parole indispensables.</a:t>
            </a:r>
            <a:endParaRPr lang="fr-FR" dirty="0"/>
          </a:p>
          <a:p>
            <a:pPr marL="0" indent="0" algn="just">
              <a:buNone/>
            </a:pPr>
            <a:r>
              <a:rPr lang="en-US" dirty="0"/>
              <a:t>- </a:t>
            </a:r>
            <a:r>
              <a:rPr lang="en-US" dirty="0" err="1"/>
              <a:t>Ils</a:t>
            </a:r>
            <a:r>
              <a:rPr lang="en-US" dirty="0"/>
              <a:t> ne </a:t>
            </a:r>
            <a:r>
              <a:rPr lang="en-US" dirty="0" err="1"/>
              <a:t>maîtrisent</a:t>
            </a:r>
            <a:r>
              <a:rPr lang="en-US" dirty="0"/>
              <a:t> que </a:t>
            </a:r>
            <a:r>
              <a:rPr lang="en-US" dirty="0" err="1"/>
              <a:t>partiellement</a:t>
            </a:r>
            <a:r>
              <a:rPr lang="en-US" dirty="0"/>
              <a:t> la </a:t>
            </a:r>
            <a:r>
              <a:rPr lang="en-US" dirty="0" err="1"/>
              <a:t>démarche</a:t>
            </a:r>
            <a:r>
              <a:rPr lang="en-US" dirty="0"/>
              <a:t> de </a:t>
            </a:r>
            <a:r>
              <a:rPr lang="en-US" dirty="0" err="1"/>
              <a:t>projet</a:t>
            </a:r>
            <a:r>
              <a:rPr lang="en-US" dirty="0"/>
              <a:t>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69616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57072" y="883793"/>
            <a:ext cx="10515600" cy="4351338"/>
          </a:xfrm>
        </p:spPr>
        <p:txBody>
          <a:bodyPr/>
          <a:lstStyle/>
          <a:p>
            <a:pPr algn="just"/>
            <a:r>
              <a:rPr lang="en-US" b="1" dirty="0"/>
              <a:t>La situation </a:t>
            </a:r>
            <a:r>
              <a:rPr lang="en-US" b="1" dirty="0" err="1"/>
              <a:t>offre</a:t>
            </a:r>
            <a:r>
              <a:rPr lang="en-US" b="1" dirty="0"/>
              <a:t>-t-</a:t>
            </a:r>
            <a:r>
              <a:rPr lang="en-US" b="1" dirty="0" err="1"/>
              <a:t>elle</a:t>
            </a:r>
            <a:r>
              <a:rPr lang="en-US" b="1" dirty="0"/>
              <a:t> </a:t>
            </a:r>
            <a:r>
              <a:rPr lang="en-US" b="1" dirty="0" err="1"/>
              <a:t>une</a:t>
            </a:r>
            <a:r>
              <a:rPr lang="en-US" b="1" dirty="0"/>
              <a:t> résistance </a:t>
            </a:r>
            <a:r>
              <a:rPr lang="en-US" b="1" dirty="0" err="1"/>
              <a:t>suffisante</a:t>
            </a:r>
            <a:r>
              <a:rPr lang="en-US" b="1" dirty="0"/>
              <a:t>?</a:t>
            </a:r>
            <a:r>
              <a:rPr lang="en-US" dirty="0"/>
              <a:t> Le </a:t>
            </a:r>
            <a:r>
              <a:rPr lang="en-US" dirty="0" err="1"/>
              <a:t>problème</a:t>
            </a:r>
            <a:r>
              <a:rPr lang="en-US" dirty="0"/>
              <a:t> ne </a:t>
            </a:r>
            <a:r>
              <a:rPr lang="en-US" dirty="0" err="1"/>
              <a:t>peut</a:t>
            </a:r>
            <a:r>
              <a:rPr lang="en-US" dirty="0"/>
              <a:t> pas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résolu</a:t>
            </a:r>
            <a:r>
              <a:rPr lang="en-US" dirty="0"/>
              <a:t> avec </a:t>
            </a:r>
            <a:r>
              <a:rPr lang="en-US" dirty="0" err="1"/>
              <a:t>seulement</a:t>
            </a:r>
            <a:r>
              <a:rPr lang="en-US" dirty="0"/>
              <a:t> les </a:t>
            </a:r>
            <a:r>
              <a:rPr lang="en-US" dirty="0" err="1"/>
              <a:t>prérequis</a:t>
            </a:r>
            <a:r>
              <a:rPr lang="en-US" dirty="0"/>
              <a:t> des </a:t>
            </a:r>
            <a:r>
              <a:rPr lang="en-US" dirty="0" err="1"/>
              <a:t>élèves</a:t>
            </a:r>
            <a:r>
              <a:rPr lang="en-US" dirty="0"/>
              <a:t>.</a:t>
            </a:r>
            <a:endParaRPr lang="fr-FR" dirty="0"/>
          </a:p>
          <a:p>
            <a:pPr algn="just"/>
            <a:r>
              <a:rPr lang="en-US" b="1" dirty="0"/>
              <a:t>La situation </a:t>
            </a:r>
            <a:r>
              <a:rPr lang="en-US" b="1" dirty="0" err="1"/>
              <a:t>est-elle</a:t>
            </a:r>
            <a:r>
              <a:rPr lang="en-US" b="1" dirty="0"/>
              <a:t> </a:t>
            </a:r>
            <a:r>
              <a:rPr lang="en-US" b="1" dirty="0" err="1"/>
              <a:t>perçue</a:t>
            </a:r>
            <a:r>
              <a:rPr lang="en-US" b="1" dirty="0"/>
              <a:t> </a:t>
            </a:r>
            <a:r>
              <a:rPr lang="en-US" b="1" dirty="0" err="1"/>
              <a:t>comme</a:t>
            </a:r>
            <a:r>
              <a:rPr lang="en-US" b="1" dirty="0"/>
              <a:t> hors </a:t>
            </a:r>
            <a:r>
              <a:rPr lang="en-US" b="1" dirty="0" err="1"/>
              <a:t>d’atteinte</a:t>
            </a:r>
            <a:r>
              <a:rPr lang="en-US" b="1" dirty="0"/>
              <a:t>?</a:t>
            </a:r>
            <a:r>
              <a:rPr lang="en-US" dirty="0"/>
              <a:t> Non, les </a:t>
            </a:r>
            <a:r>
              <a:rPr lang="en-US" dirty="0" err="1"/>
              <a:t>prérequis</a:t>
            </a:r>
            <a:r>
              <a:rPr lang="en-US" dirty="0"/>
              <a:t> </a:t>
            </a:r>
            <a:r>
              <a:rPr lang="en-US" dirty="0" err="1"/>
              <a:t>permettent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ébauche</a:t>
            </a:r>
            <a:r>
              <a:rPr lang="en-US" dirty="0"/>
              <a:t> de </a:t>
            </a:r>
            <a:r>
              <a:rPr lang="en-US" dirty="0" err="1"/>
              <a:t>résolution</a:t>
            </a:r>
            <a:r>
              <a:rPr lang="en-US" dirty="0"/>
              <a:t> du </a:t>
            </a:r>
            <a:r>
              <a:rPr lang="en-US" dirty="0" err="1"/>
              <a:t>problème</a:t>
            </a:r>
            <a:r>
              <a:rPr lang="en-US" dirty="0"/>
              <a:t> et </a:t>
            </a:r>
            <a:r>
              <a:rPr lang="en-US" dirty="0" err="1"/>
              <a:t>appellent</a:t>
            </a:r>
            <a:r>
              <a:rPr lang="en-US" dirty="0"/>
              <a:t> </a:t>
            </a:r>
            <a:r>
              <a:rPr lang="en-US" dirty="0" err="1"/>
              <a:t>d’autres</a:t>
            </a:r>
            <a:r>
              <a:rPr lang="en-US" dirty="0"/>
              <a:t> </a:t>
            </a:r>
            <a:r>
              <a:rPr lang="en-US" dirty="0" err="1"/>
              <a:t>apprentissages</a:t>
            </a:r>
            <a:r>
              <a:rPr lang="en-US" dirty="0"/>
              <a:t>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5294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639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/>
              <a:t>Exemple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02208" y="1121537"/>
            <a:ext cx="10515600" cy="505980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 dirty="0" err="1"/>
              <a:t>E</a:t>
            </a:r>
            <a:r>
              <a:rPr lang="en-US" b="1" dirty="0" err="1" smtClean="0"/>
              <a:t>noncé</a:t>
            </a:r>
            <a:r>
              <a:rPr lang="en-US" b="1" dirty="0" smtClean="0"/>
              <a:t> </a:t>
            </a:r>
            <a:r>
              <a:rPr lang="en-US" b="1" dirty="0"/>
              <a:t>de </a:t>
            </a:r>
            <a:r>
              <a:rPr lang="en-US" b="1" dirty="0" smtClean="0"/>
              <a:t>competence</a:t>
            </a:r>
          </a:p>
          <a:p>
            <a:pPr marL="0" indent="0" algn="just">
              <a:buNone/>
            </a:pPr>
            <a:r>
              <a:rPr lang="en-US" dirty="0" smtClean="0"/>
              <a:t>A </a:t>
            </a:r>
            <a:r>
              <a:rPr lang="en-US" dirty="0" err="1"/>
              <a:t>partir</a:t>
            </a:r>
            <a:r>
              <a:rPr lang="en-US" dirty="0"/>
              <a:t> d’une </a:t>
            </a:r>
            <a:r>
              <a:rPr lang="en-US" dirty="0" err="1"/>
              <a:t>œuvre</a:t>
            </a:r>
            <a:r>
              <a:rPr lang="en-US" dirty="0"/>
              <a:t> </a:t>
            </a:r>
            <a:r>
              <a:rPr lang="en-US" dirty="0" err="1"/>
              <a:t>lue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s’aidant</a:t>
            </a:r>
            <a:r>
              <a:rPr lang="en-US" dirty="0"/>
              <a:t> des </a:t>
            </a:r>
            <a:r>
              <a:rPr lang="en-US" dirty="0" err="1"/>
              <a:t>outils</a:t>
            </a:r>
            <a:r>
              <a:rPr lang="en-US" dirty="0"/>
              <a:t> de la langue acquis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Grammaire</a:t>
            </a:r>
            <a:r>
              <a:rPr lang="en-US" dirty="0"/>
              <a:t> (…..), </a:t>
            </a:r>
            <a:r>
              <a:rPr lang="en-US" dirty="0" err="1"/>
              <a:t>orthographe</a:t>
            </a:r>
            <a:r>
              <a:rPr lang="en-US" dirty="0"/>
              <a:t> (…..), </a:t>
            </a:r>
            <a:r>
              <a:rPr lang="en-US" dirty="0" err="1"/>
              <a:t>conjugaison</a:t>
            </a:r>
            <a:r>
              <a:rPr lang="en-US" dirty="0"/>
              <a:t> (…..), </a:t>
            </a:r>
            <a:r>
              <a:rPr lang="en-US" dirty="0" err="1"/>
              <a:t>vocabulaire</a:t>
            </a:r>
            <a:r>
              <a:rPr lang="en-US" dirty="0"/>
              <a:t> (…..) </a:t>
            </a:r>
            <a:r>
              <a:rPr lang="en-US" dirty="0" err="1"/>
              <a:t>durant</a:t>
            </a:r>
            <a:r>
              <a:rPr lang="en-US" dirty="0"/>
              <a:t> </a:t>
            </a:r>
            <a:r>
              <a:rPr lang="en-US" dirty="0" err="1"/>
              <a:t>l’unité</a:t>
            </a:r>
            <a:r>
              <a:rPr lang="en-US" dirty="0"/>
              <a:t> </a:t>
            </a:r>
            <a:r>
              <a:rPr lang="en-US" dirty="0" err="1"/>
              <a:t>d’apprentissage</a:t>
            </a:r>
            <a:r>
              <a:rPr lang="en-US" dirty="0"/>
              <a:t> (</a:t>
            </a:r>
            <a:r>
              <a:rPr lang="en-US" dirty="0" err="1"/>
              <a:t>actuelle</a:t>
            </a:r>
            <a:r>
              <a:rPr lang="en-US" dirty="0"/>
              <a:t> et </a:t>
            </a:r>
            <a:r>
              <a:rPr lang="en-US" dirty="0" err="1"/>
              <a:t>précédentes</a:t>
            </a:r>
            <a:r>
              <a:rPr lang="en-US" dirty="0"/>
              <a:t>), </a:t>
            </a:r>
            <a:r>
              <a:rPr lang="en-US" dirty="0" err="1"/>
              <a:t>l’élève</a:t>
            </a:r>
            <a:r>
              <a:rPr lang="en-US" dirty="0"/>
              <a:t> sera capable </a:t>
            </a:r>
            <a:r>
              <a:rPr lang="en-US" dirty="0" err="1"/>
              <a:t>d’en</a:t>
            </a:r>
            <a:r>
              <a:rPr lang="en-US" dirty="0"/>
              <a:t> faire un </a:t>
            </a:r>
            <a:r>
              <a:rPr lang="en-US" dirty="0" err="1"/>
              <a:t>compte-rendu</a:t>
            </a:r>
            <a:r>
              <a:rPr lang="en-US" dirty="0"/>
              <a:t> </a:t>
            </a:r>
            <a:r>
              <a:rPr lang="en-US" dirty="0" err="1"/>
              <a:t>écrit</a:t>
            </a:r>
            <a:r>
              <a:rPr lang="en-US" dirty="0"/>
              <a:t> de </a:t>
            </a:r>
            <a:r>
              <a:rPr lang="en-US" dirty="0" err="1"/>
              <a:t>quatre</a:t>
            </a:r>
            <a:r>
              <a:rPr lang="en-US" dirty="0"/>
              <a:t> </a:t>
            </a:r>
            <a:r>
              <a:rPr lang="en-US" dirty="0" err="1"/>
              <a:t>paragraphes</a:t>
            </a:r>
            <a:r>
              <a:rPr lang="en-US" dirty="0"/>
              <a:t>. </a:t>
            </a:r>
            <a:r>
              <a:rPr lang="en-US" dirty="0" err="1"/>
              <a:t>Ladite</a:t>
            </a:r>
            <a:r>
              <a:rPr lang="en-US" dirty="0"/>
              <a:t> production </a:t>
            </a:r>
            <a:r>
              <a:rPr lang="en-US" dirty="0" err="1"/>
              <a:t>devra</a:t>
            </a:r>
            <a:r>
              <a:rPr lang="en-US" dirty="0"/>
              <a:t> se faire </a:t>
            </a:r>
            <a:r>
              <a:rPr lang="en-US" dirty="0" err="1"/>
              <a:t>dans</a:t>
            </a:r>
            <a:r>
              <a:rPr lang="en-US" dirty="0"/>
              <a:t> le respect de la </a:t>
            </a:r>
            <a:r>
              <a:rPr lang="en-US" dirty="0" err="1"/>
              <a:t>chronologie</a:t>
            </a:r>
            <a:r>
              <a:rPr lang="en-US" dirty="0"/>
              <a:t> des </a:t>
            </a:r>
            <a:r>
              <a:rPr lang="en-US" dirty="0" err="1"/>
              <a:t>faits</a:t>
            </a:r>
            <a:r>
              <a:rPr lang="en-US" dirty="0"/>
              <a:t>, </a:t>
            </a:r>
            <a:r>
              <a:rPr lang="en-US" dirty="0" err="1"/>
              <a:t>l’utilisation</a:t>
            </a:r>
            <a:r>
              <a:rPr lang="en-US" dirty="0"/>
              <a:t> d’un </a:t>
            </a:r>
            <a:r>
              <a:rPr lang="en-US" dirty="0" err="1"/>
              <a:t>vocabulaire</a:t>
            </a:r>
            <a:r>
              <a:rPr lang="en-US" dirty="0"/>
              <a:t> </a:t>
            </a:r>
            <a:r>
              <a:rPr lang="en-US" dirty="0" err="1"/>
              <a:t>approprié</a:t>
            </a:r>
            <a:r>
              <a:rPr lang="en-US" dirty="0"/>
              <a:t>, la correction </a:t>
            </a:r>
            <a:r>
              <a:rPr lang="en-US" dirty="0" err="1"/>
              <a:t>linguistique</a:t>
            </a:r>
            <a:r>
              <a:rPr lang="en-US" dirty="0"/>
              <a:t> (</a:t>
            </a:r>
            <a:r>
              <a:rPr lang="en-US" dirty="0" err="1"/>
              <a:t>grammaire</a:t>
            </a:r>
            <a:r>
              <a:rPr lang="en-US" dirty="0"/>
              <a:t> et </a:t>
            </a:r>
            <a:r>
              <a:rPr lang="en-US" dirty="0" err="1"/>
              <a:t>orthographe</a:t>
            </a:r>
            <a:r>
              <a:rPr lang="en-US" dirty="0"/>
              <a:t>). </a:t>
            </a:r>
            <a:endParaRPr lang="en-US" dirty="0" smtClean="0"/>
          </a:p>
          <a:p>
            <a:pPr marL="0" indent="0" algn="just">
              <a:buNone/>
            </a:pPr>
            <a:r>
              <a:rPr lang="en-US" b="1" dirty="0"/>
              <a:t>S</a:t>
            </a:r>
            <a:r>
              <a:rPr lang="en-US" b="1" dirty="0" smtClean="0"/>
              <a:t>ituation </a:t>
            </a:r>
            <a:r>
              <a:rPr lang="en-US" b="1" dirty="0"/>
              <a:t>d’intégration relative à </a:t>
            </a:r>
            <a:r>
              <a:rPr lang="en-US" b="1" dirty="0" err="1"/>
              <a:t>l’énoncé</a:t>
            </a:r>
            <a:r>
              <a:rPr lang="en-US" b="1" dirty="0"/>
              <a:t> de </a:t>
            </a:r>
            <a:r>
              <a:rPr lang="en-US" b="1" dirty="0" err="1"/>
              <a:t>compétence</a:t>
            </a:r>
            <a:r>
              <a:rPr lang="en-US" b="1" dirty="0"/>
              <a:t> ci-</a:t>
            </a:r>
            <a:r>
              <a:rPr lang="en-US" b="1" dirty="0" err="1"/>
              <a:t>dessus</a:t>
            </a:r>
            <a:endParaRPr lang="fr-FR" dirty="0"/>
          </a:p>
          <a:p>
            <a:pPr marL="0" indent="0" algn="just">
              <a:buNone/>
            </a:pPr>
            <a:r>
              <a:rPr lang="en-US" dirty="0" err="1"/>
              <a:t>Voici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œuvre</a:t>
            </a:r>
            <a:r>
              <a:rPr lang="en-US" dirty="0"/>
              <a:t> que </a:t>
            </a:r>
            <a:r>
              <a:rPr lang="en-US" dirty="0" err="1"/>
              <a:t>tu</a:t>
            </a:r>
            <a:r>
              <a:rPr lang="en-US" dirty="0"/>
              <a:t> as </a:t>
            </a:r>
            <a:r>
              <a:rPr lang="en-US" dirty="0" err="1"/>
              <a:t>étudiée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classe</a:t>
            </a:r>
            <a:r>
              <a:rPr lang="en-US" dirty="0"/>
              <a:t>, </a:t>
            </a:r>
            <a:r>
              <a:rPr lang="en-US" dirty="0" err="1"/>
              <a:t>fais-en</a:t>
            </a:r>
            <a:r>
              <a:rPr lang="en-US" dirty="0"/>
              <a:t> un </a:t>
            </a:r>
            <a:r>
              <a:rPr lang="en-US" dirty="0" err="1"/>
              <a:t>compte-rendu</a:t>
            </a:r>
            <a:r>
              <a:rPr lang="en-US" dirty="0"/>
              <a:t> correct de dix pages et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trente</a:t>
            </a:r>
            <a:r>
              <a:rPr lang="en-US" dirty="0"/>
              <a:t> minutes. Ce </a:t>
            </a:r>
            <a:r>
              <a:rPr lang="en-US" dirty="0" err="1"/>
              <a:t>compte-rendu</a:t>
            </a:r>
            <a:r>
              <a:rPr lang="en-US" dirty="0"/>
              <a:t> </a:t>
            </a:r>
            <a:r>
              <a:rPr lang="en-US" dirty="0" err="1"/>
              <a:t>doit</a:t>
            </a:r>
            <a:r>
              <a:rPr lang="en-US" dirty="0"/>
              <a:t> se faire </a:t>
            </a:r>
            <a:r>
              <a:rPr lang="en-US" dirty="0" err="1"/>
              <a:t>dans</a:t>
            </a:r>
            <a:r>
              <a:rPr lang="en-US" dirty="0"/>
              <a:t> le respect de la </a:t>
            </a:r>
            <a:r>
              <a:rPr lang="en-US" dirty="0" err="1"/>
              <a:t>chronologie</a:t>
            </a:r>
            <a:r>
              <a:rPr lang="en-US" dirty="0"/>
              <a:t> des </a:t>
            </a:r>
            <a:r>
              <a:rPr lang="en-US" dirty="0" err="1"/>
              <a:t>faits</a:t>
            </a:r>
            <a:r>
              <a:rPr lang="en-US" dirty="0"/>
              <a:t>, </a:t>
            </a:r>
            <a:r>
              <a:rPr lang="en-US" dirty="0" err="1"/>
              <a:t>l’utilisation</a:t>
            </a:r>
            <a:r>
              <a:rPr lang="en-US" dirty="0"/>
              <a:t> d’un </a:t>
            </a:r>
            <a:r>
              <a:rPr lang="en-US" dirty="0" err="1"/>
              <a:t>vocabulaire</a:t>
            </a:r>
            <a:r>
              <a:rPr lang="en-US" dirty="0"/>
              <a:t> </a:t>
            </a:r>
            <a:r>
              <a:rPr lang="en-US" dirty="0" err="1"/>
              <a:t>approprié</a:t>
            </a:r>
            <a:r>
              <a:rPr lang="en-US" dirty="0"/>
              <a:t>, la correction </a:t>
            </a:r>
            <a:r>
              <a:rPr lang="en-US" dirty="0" err="1"/>
              <a:t>linguistique</a:t>
            </a:r>
            <a:r>
              <a:rPr lang="en-US" dirty="0"/>
              <a:t> (</a:t>
            </a:r>
            <a:r>
              <a:rPr lang="en-US" dirty="0" err="1"/>
              <a:t>grammaire</a:t>
            </a:r>
            <a:r>
              <a:rPr lang="en-US" dirty="0"/>
              <a:t> et </a:t>
            </a:r>
            <a:r>
              <a:rPr lang="en-US" dirty="0" err="1"/>
              <a:t>orthographe</a:t>
            </a:r>
            <a:r>
              <a:rPr lang="en-US" dirty="0"/>
              <a:t>).</a:t>
            </a:r>
            <a:endParaRPr lang="fr-FR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120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73152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3600" b="1" dirty="0" smtClean="0"/>
              <a:t>Itinéraire </a:t>
            </a:r>
            <a:r>
              <a:rPr lang="fr-FR" sz="3600" b="1" dirty="0"/>
              <a:t>d’enseignement avec les nouveaux curricula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xmlns="" id="{83E6C79A-04E1-E045-93D0-508E3823EE8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1872" y="2093976"/>
            <a:ext cx="9976104" cy="396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24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44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en-US" sz="3200" b="1" i="1" dirty="0" err="1" smtClean="0"/>
              <a:t>L’objectif</a:t>
            </a:r>
            <a:r>
              <a:rPr lang="en-US" sz="3200" b="1" i="1" dirty="0" smtClean="0"/>
              <a:t> </a:t>
            </a:r>
            <a:r>
              <a:rPr lang="en-US" sz="3200" b="1" i="1" dirty="0" err="1"/>
              <a:t>pédagogique</a:t>
            </a:r>
            <a:r>
              <a:rPr lang="en-US" sz="3200" b="1" i="1" dirty="0"/>
              <a:t>: </a:t>
            </a:r>
            <a:r>
              <a:rPr lang="en-US" sz="3200" b="1" i="1" dirty="0" err="1"/>
              <a:t>qu</a:t>
            </a:r>
            <a:r>
              <a:rPr lang="en-US" sz="3200" b="1" dirty="0" err="1"/>
              <a:t>’est-ce</a:t>
            </a:r>
            <a:r>
              <a:rPr lang="en-US" sz="3200" b="1" dirty="0"/>
              <a:t> que </a:t>
            </a:r>
            <a:r>
              <a:rPr lang="en-US" sz="3200" b="1" dirty="0" err="1"/>
              <a:t>c’est</a:t>
            </a:r>
            <a:r>
              <a:rPr lang="en-US" sz="3200" b="1" dirty="0"/>
              <a:t>?</a:t>
            </a:r>
            <a:r>
              <a:rPr lang="fr-FR" sz="3200" dirty="0"/>
              <a:t/>
            </a:r>
            <a:br>
              <a:rPr lang="fr-FR" sz="32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62456"/>
            <a:ext cx="10515600" cy="481450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/>
              <a:t>Quand </a:t>
            </a:r>
            <a:r>
              <a:rPr lang="fr-FR" dirty="0"/>
              <a:t>on enseigne, on veut provoquer un changement chez l’élève, et pas seulement de délivrer des contenus. Ce changement peut concerner les </a:t>
            </a:r>
            <a:r>
              <a:rPr lang="fr-FR" b="1" dirty="0"/>
              <a:t>savoirs</a:t>
            </a:r>
            <a:r>
              <a:rPr lang="fr-FR" i="1" dirty="0"/>
              <a:t> (« je change ce qu’il sait, ce qu’il connait »)</a:t>
            </a:r>
            <a:r>
              <a:rPr lang="fr-FR" dirty="0"/>
              <a:t>, les </a:t>
            </a:r>
            <a:r>
              <a:rPr lang="fr-FR" b="1" dirty="0"/>
              <a:t>savoir-être</a:t>
            </a:r>
            <a:r>
              <a:rPr lang="fr-FR" i="1" dirty="0"/>
              <a:t> (« je lui fais prendre conscience de son comportement, et lui propose un comportement alternatif »)</a:t>
            </a:r>
            <a:r>
              <a:rPr lang="fr-FR" dirty="0"/>
              <a:t> ou les </a:t>
            </a:r>
            <a:r>
              <a:rPr lang="fr-FR" b="1" dirty="0"/>
              <a:t>savoir-faire</a:t>
            </a:r>
            <a:r>
              <a:rPr lang="fr-FR" i="1" dirty="0"/>
              <a:t> (« je change sa façon de faire »)</a:t>
            </a:r>
            <a:r>
              <a:rPr lang="fr-FR" dirty="0"/>
              <a:t>.</a:t>
            </a:r>
          </a:p>
          <a:p>
            <a:pPr algn="just"/>
            <a:r>
              <a:rPr lang="fr-FR" dirty="0"/>
              <a:t>L’objectif pédagogique, c’est </a:t>
            </a:r>
            <a:r>
              <a:rPr lang="fr-FR" dirty="0" smtClean="0"/>
              <a:t>ce </a:t>
            </a:r>
            <a:r>
              <a:rPr lang="fr-FR" dirty="0"/>
              <a:t>nouvel état qu’on cherche à atteindre grâce au dispositif d’enseignement-apprentissage. </a:t>
            </a:r>
            <a:r>
              <a:rPr lang="fr-FR" dirty="0" smtClean="0"/>
              <a:t>L’objectif </a:t>
            </a:r>
            <a:r>
              <a:rPr lang="fr-FR" dirty="0"/>
              <a:t>pédagogique est une performance prenant la forme d’un comportement observable que l’apprenant pourra accomplir et qui pourra être évalué. Cette évaluation sera la preuve en acte que l’apprenant a atteint l’objectif pédagogique et donc le nouveau savoir. Dans ce cas, on parle d’objectif pédagogique opérationnel </a:t>
            </a:r>
            <a:r>
              <a:rPr lang="fr-FR" b="1" dirty="0"/>
              <a:t>(OPO)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221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b="1" dirty="0"/>
              <a:t>L’objectif pédagogique opérationnel : qu’est-ce ?</a:t>
            </a:r>
            <a:r>
              <a:rPr lang="fr-FR" sz="3200" dirty="0"/>
              <a:t/>
            </a:r>
            <a:br>
              <a:rPr lang="fr-FR" sz="32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L’objectif pédagogique </a:t>
            </a:r>
            <a:r>
              <a:rPr lang="fr-FR" dirty="0"/>
              <a:t>opérationnel décrit ce que l'apprenant est censé réaliser concrètement à l'issue d’une leçon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L’OPO</a:t>
            </a:r>
            <a:r>
              <a:rPr lang="fr-FR" b="1" dirty="0" smtClean="0"/>
              <a:t> </a:t>
            </a:r>
            <a:r>
              <a:rPr lang="fr-FR" dirty="0" smtClean="0"/>
              <a:t>est </a:t>
            </a:r>
            <a:r>
              <a:rPr lang="fr-FR" dirty="0"/>
              <a:t>déterminé par l’enseignant pour construire, conduire et évaluer la leçon.</a:t>
            </a:r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342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/>
              <a:t>Comment </a:t>
            </a:r>
            <a:r>
              <a:rPr lang="en-US" sz="3200" b="1" dirty="0" err="1"/>
              <a:t>formuler</a:t>
            </a:r>
            <a:r>
              <a:rPr lang="en-US" sz="3200" b="1" dirty="0"/>
              <a:t> un </a:t>
            </a:r>
            <a:r>
              <a:rPr lang="en-US" sz="3200" b="1" dirty="0" err="1"/>
              <a:t>objectif</a:t>
            </a:r>
            <a:r>
              <a:rPr lang="en-US" sz="3200" b="1" dirty="0"/>
              <a:t> </a:t>
            </a:r>
            <a:r>
              <a:rPr lang="en-US" sz="3200" b="1" dirty="0" err="1"/>
              <a:t>pédagogique</a:t>
            </a:r>
            <a:r>
              <a:rPr lang="en-US" sz="3200" b="1" dirty="0"/>
              <a:t> </a:t>
            </a:r>
            <a:r>
              <a:rPr lang="en-US" sz="3200" b="1" dirty="0" err="1"/>
              <a:t>opérationnel</a:t>
            </a:r>
            <a:r>
              <a:rPr lang="en-US" sz="3200" b="1" dirty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dirty="0"/>
          </a:p>
          <a:p>
            <a:pPr marL="0" indent="0" algn="just">
              <a:buNone/>
            </a:pPr>
            <a:r>
              <a:rPr lang="en-US" dirty="0"/>
              <a:t>La formulation de </a:t>
            </a:r>
            <a:r>
              <a:rPr lang="en-US" dirty="0" err="1"/>
              <a:t>l’OPO</a:t>
            </a:r>
            <a:r>
              <a:rPr lang="en-US" dirty="0"/>
              <a:t> </a:t>
            </a:r>
            <a:r>
              <a:rPr lang="en-US" dirty="0" err="1"/>
              <a:t>comprend</a:t>
            </a:r>
            <a:r>
              <a:rPr lang="en-US" dirty="0"/>
              <a:t> cinq indications précises:</a:t>
            </a:r>
            <a:endParaRPr lang="fr-FR" dirty="0"/>
          </a:p>
          <a:p>
            <a:pPr lvl="0" algn="just"/>
            <a:r>
              <a:rPr lang="en-US" dirty="0"/>
              <a:t>Qui </a:t>
            </a:r>
            <a:r>
              <a:rPr lang="en-US" dirty="0" err="1"/>
              <a:t>produira</a:t>
            </a:r>
            <a:r>
              <a:rPr lang="en-US" dirty="0"/>
              <a:t> le </a:t>
            </a:r>
            <a:r>
              <a:rPr lang="en-US" dirty="0" err="1"/>
              <a:t>comportement</a:t>
            </a:r>
            <a:r>
              <a:rPr lang="en-US" dirty="0"/>
              <a:t> </a:t>
            </a:r>
            <a:r>
              <a:rPr lang="en-US" dirty="0" err="1"/>
              <a:t>souhaité</a:t>
            </a:r>
            <a:r>
              <a:rPr lang="en-US" dirty="0"/>
              <a:t>?</a:t>
            </a:r>
            <a:endParaRPr lang="fr-FR" dirty="0"/>
          </a:p>
          <a:p>
            <a:pPr lvl="0" algn="just"/>
            <a:r>
              <a:rPr lang="en-US" dirty="0" err="1"/>
              <a:t>Quel</a:t>
            </a:r>
            <a:r>
              <a:rPr lang="en-US" dirty="0"/>
              <a:t> </a:t>
            </a:r>
            <a:r>
              <a:rPr lang="en-US" dirty="0" err="1"/>
              <a:t>comportement</a:t>
            </a:r>
            <a:r>
              <a:rPr lang="en-US" dirty="0"/>
              <a:t> observable </a:t>
            </a:r>
            <a:r>
              <a:rPr lang="en-US" dirty="0" err="1"/>
              <a:t>démontrera</a:t>
            </a:r>
            <a:r>
              <a:rPr lang="en-US" dirty="0"/>
              <a:t> que </a:t>
            </a:r>
            <a:r>
              <a:rPr lang="en-US" dirty="0" err="1"/>
              <a:t>l’objectif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atteint</a:t>
            </a:r>
            <a:r>
              <a:rPr lang="en-US" dirty="0"/>
              <a:t>?</a:t>
            </a:r>
            <a:endParaRPr lang="fr-FR" dirty="0"/>
          </a:p>
          <a:p>
            <a:pPr lvl="0" algn="just"/>
            <a:r>
              <a:rPr lang="en-US" dirty="0" err="1"/>
              <a:t>Quel</a:t>
            </a:r>
            <a:r>
              <a:rPr lang="en-US" dirty="0"/>
              <a:t> sera le </a:t>
            </a:r>
            <a:r>
              <a:rPr lang="en-US" dirty="0" err="1"/>
              <a:t>produit</a:t>
            </a:r>
            <a:r>
              <a:rPr lang="en-US" dirty="0"/>
              <a:t> de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comportement</a:t>
            </a:r>
            <a:r>
              <a:rPr lang="en-US" dirty="0"/>
              <a:t> (performance)?</a:t>
            </a:r>
            <a:endParaRPr lang="fr-FR" dirty="0"/>
          </a:p>
          <a:p>
            <a:pPr lvl="0" algn="just"/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quelles</a:t>
            </a:r>
            <a:r>
              <a:rPr lang="en-US" dirty="0"/>
              <a:t> conditions le </a:t>
            </a:r>
            <a:r>
              <a:rPr lang="en-US" dirty="0" err="1"/>
              <a:t>comportement</a:t>
            </a:r>
            <a:r>
              <a:rPr lang="en-US" dirty="0"/>
              <a:t>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avoir</a:t>
            </a:r>
            <a:r>
              <a:rPr lang="en-US" dirty="0"/>
              <a:t> lieu?</a:t>
            </a:r>
            <a:endParaRPr lang="fr-FR" dirty="0"/>
          </a:p>
          <a:p>
            <a:pPr lvl="0" algn="just"/>
            <a:r>
              <a:rPr lang="en-US" dirty="0" err="1"/>
              <a:t>Quels</a:t>
            </a:r>
            <a:r>
              <a:rPr lang="en-US" dirty="0"/>
              <a:t> </a:t>
            </a:r>
            <a:r>
              <a:rPr lang="en-US" dirty="0" err="1"/>
              <a:t>critères</a:t>
            </a:r>
            <a:r>
              <a:rPr lang="en-US" dirty="0"/>
              <a:t> </a:t>
            </a:r>
            <a:r>
              <a:rPr lang="en-US" dirty="0" err="1"/>
              <a:t>serviront</a:t>
            </a:r>
            <a:r>
              <a:rPr lang="en-US" dirty="0"/>
              <a:t> à </a:t>
            </a:r>
            <a:r>
              <a:rPr lang="en-US" dirty="0" err="1"/>
              <a:t>déterminer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le </a:t>
            </a:r>
            <a:r>
              <a:rPr lang="en-US" dirty="0" err="1"/>
              <a:t>produit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satisfaisant</a:t>
            </a:r>
            <a:r>
              <a:rPr lang="en-US" dirty="0"/>
              <a:t>?</a:t>
            </a:r>
            <a:endParaRPr lang="fr-FR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797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1624" y="111239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Ces</a:t>
            </a:r>
            <a:r>
              <a:rPr lang="en-US" dirty="0"/>
              <a:t> cinq indications </a:t>
            </a:r>
            <a:r>
              <a:rPr lang="en-US" dirty="0" err="1"/>
              <a:t>peuvent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ramenées</a:t>
            </a:r>
            <a:r>
              <a:rPr lang="en-US" dirty="0"/>
              <a:t> à </a:t>
            </a:r>
            <a:r>
              <a:rPr lang="en-US" dirty="0" err="1"/>
              <a:t>trois</a:t>
            </a:r>
            <a:r>
              <a:rPr lang="en-US" dirty="0"/>
              <a:t> moments, à savoir:</a:t>
            </a:r>
            <a:endParaRPr lang="fr-FR" dirty="0"/>
          </a:p>
          <a:p>
            <a:pPr lvl="0"/>
            <a:r>
              <a:rPr lang="en-US" dirty="0"/>
              <a:t>Identifier et </a:t>
            </a:r>
            <a:r>
              <a:rPr lang="en-US" dirty="0" err="1"/>
              <a:t>nommer</a:t>
            </a:r>
            <a:r>
              <a:rPr lang="en-US" dirty="0"/>
              <a:t> le </a:t>
            </a:r>
            <a:r>
              <a:rPr lang="en-US" dirty="0" err="1"/>
              <a:t>comportement</a:t>
            </a:r>
            <a:r>
              <a:rPr lang="en-US" dirty="0"/>
              <a:t>: </a:t>
            </a:r>
            <a:r>
              <a:rPr lang="en-US" b="1" dirty="0" err="1"/>
              <a:t>comportement</a:t>
            </a:r>
            <a:r>
              <a:rPr lang="en-US" b="1" dirty="0"/>
              <a:t> </a:t>
            </a:r>
            <a:r>
              <a:rPr lang="en-US" b="1" dirty="0" err="1"/>
              <a:t>attendu</a:t>
            </a:r>
            <a:r>
              <a:rPr lang="en-US" b="1" dirty="0"/>
              <a:t> de </a:t>
            </a:r>
            <a:r>
              <a:rPr lang="en-US" b="1" dirty="0" err="1"/>
              <a:t>l’élève</a:t>
            </a:r>
            <a:endParaRPr lang="fr-FR" dirty="0"/>
          </a:p>
          <a:p>
            <a:pPr lvl="0"/>
            <a:r>
              <a:rPr lang="en-US" dirty="0"/>
              <a:t>  </a:t>
            </a:r>
            <a:r>
              <a:rPr lang="en-US" dirty="0" err="1"/>
              <a:t>Définir</a:t>
            </a:r>
            <a:r>
              <a:rPr lang="en-US" dirty="0"/>
              <a:t> les conditions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lesquelles</a:t>
            </a:r>
            <a:r>
              <a:rPr lang="en-US" dirty="0"/>
              <a:t> le </a:t>
            </a:r>
            <a:r>
              <a:rPr lang="en-US" dirty="0" err="1"/>
              <a:t>comportement</a:t>
            </a:r>
            <a:r>
              <a:rPr lang="en-US" dirty="0"/>
              <a:t> </a:t>
            </a:r>
            <a:r>
              <a:rPr lang="en-US" dirty="0" err="1"/>
              <a:t>doit</a:t>
            </a:r>
            <a:r>
              <a:rPr lang="en-US" dirty="0"/>
              <a:t> se </a:t>
            </a:r>
            <a:r>
              <a:rPr lang="en-US" dirty="0" err="1"/>
              <a:t>produire</a:t>
            </a:r>
            <a:r>
              <a:rPr lang="en-US" dirty="0"/>
              <a:t> (</a:t>
            </a:r>
            <a:r>
              <a:rPr lang="en-US" dirty="0" err="1"/>
              <a:t>ce</a:t>
            </a:r>
            <a:r>
              <a:rPr lang="en-US" dirty="0"/>
              <a:t> qui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donné</a:t>
            </a:r>
            <a:r>
              <a:rPr lang="en-US" dirty="0"/>
              <a:t>, </a:t>
            </a:r>
            <a:r>
              <a:rPr lang="en-US" dirty="0" err="1"/>
              <a:t>quelles</a:t>
            </a:r>
            <a:r>
              <a:rPr lang="en-US" dirty="0"/>
              <a:t> </a:t>
            </a:r>
            <a:r>
              <a:rPr lang="en-US" dirty="0" err="1"/>
              <a:t>sont</a:t>
            </a:r>
            <a:r>
              <a:rPr lang="en-US" dirty="0"/>
              <a:t> les restrictions </a:t>
            </a:r>
            <a:r>
              <a:rPr lang="en-US" dirty="0" err="1"/>
              <a:t>ou</a:t>
            </a:r>
            <a:r>
              <a:rPr lang="en-US" dirty="0"/>
              <a:t> à la </a:t>
            </a:r>
            <a:r>
              <a:rPr lang="en-US" dirty="0" err="1"/>
              <a:t>fois</a:t>
            </a:r>
            <a:r>
              <a:rPr lang="en-US" dirty="0"/>
              <a:t>, le </a:t>
            </a:r>
            <a:r>
              <a:rPr lang="en-US" dirty="0" err="1"/>
              <a:t>donné</a:t>
            </a:r>
            <a:r>
              <a:rPr lang="en-US" dirty="0"/>
              <a:t> et les restrictions): </a:t>
            </a:r>
            <a:r>
              <a:rPr lang="en-US" b="1" dirty="0"/>
              <a:t>conditions de </a:t>
            </a:r>
            <a:r>
              <a:rPr lang="en-US" b="1" dirty="0" err="1"/>
              <a:t>réalisation</a:t>
            </a:r>
            <a:r>
              <a:rPr lang="en-US" b="1" dirty="0"/>
              <a:t> du </a:t>
            </a:r>
            <a:r>
              <a:rPr lang="en-US" b="1" dirty="0" err="1"/>
              <a:t>comportement</a:t>
            </a:r>
            <a:endParaRPr lang="fr-FR" dirty="0"/>
          </a:p>
          <a:p>
            <a:pPr lvl="0"/>
            <a:r>
              <a:rPr lang="en-US" dirty="0" err="1"/>
              <a:t>Définir</a:t>
            </a:r>
            <a:r>
              <a:rPr lang="en-US" dirty="0"/>
              <a:t> les </a:t>
            </a:r>
            <a:r>
              <a:rPr lang="en-US" dirty="0" err="1"/>
              <a:t>critères</a:t>
            </a:r>
            <a:r>
              <a:rPr lang="en-US" dirty="0"/>
              <a:t> de performances </a:t>
            </a:r>
            <a:r>
              <a:rPr lang="en-US" dirty="0" err="1"/>
              <a:t>acceptables</a:t>
            </a:r>
            <a:r>
              <a:rPr lang="en-US" dirty="0"/>
              <a:t>:</a:t>
            </a:r>
            <a:r>
              <a:rPr lang="en-US" b="1" dirty="0"/>
              <a:t> les </a:t>
            </a:r>
            <a:r>
              <a:rPr lang="en-US" b="1" dirty="0" err="1"/>
              <a:t>critères</a:t>
            </a:r>
            <a:r>
              <a:rPr lang="en-US" b="1" dirty="0"/>
              <a:t> de performance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014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44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600" b="1" dirty="0" err="1" smtClean="0"/>
              <a:t>Exemple</a:t>
            </a:r>
            <a:r>
              <a:rPr lang="en-US" sz="3600" b="1" dirty="0" smtClean="0"/>
              <a:t> </a:t>
            </a:r>
            <a:r>
              <a:rPr lang="en-US" sz="3600" b="1" dirty="0"/>
              <a:t>de formulation de </a:t>
            </a:r>
            <a:r>
              <a:rPr lang="en-US" sz="3600" b="1" dirty="0" err="1"/>
              <a:t>l’OPO</a:t>
            </a:r>
            <a:r>
              <a:rPr lang="fr-FR" sz="3600" dirty="0"/>
              <a:t/>
            </a:r>
            <a:br>
              <a:rPr lang="fr-FR" sz="3600" dirty="0"/>
            </a:br>
            <a:endParaRPr lang="fr-FR" sz="49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Savoir </a:t>
            </a:r>
            <a:r>
              <a:rPr lang="en-US" b="1" dirty="0"/>
              <a:t>à </a:t>
            </a:r>
            <a:r>
              <a:rPr lang="en-US" b="1" dirty="0" err="1"/>
              <a:t>acquérir</a:t>
            </a:r>
            <a:r>
              <a:rPr lang="en-US" b="1" dirty="0"/>
              <a:t>: </a:t>
            </a:r>
            <a:r>
              <a:rPr lang="en-US" dirty="0"/>
              <a:t>les </a:t>
            </a:r>
            <a:r>
              <a:rPr lang="en-US" dirty="0" err="1"/>
              <a:t>homonymes</a:t>
            </a:r>
            <a:endParaRPr lang="fr-FR" dirty="0"/>
          </a:p>
          <a:p>
            <a:pPr marL="0" indent="0" algn="just">
              <a:buNone/>
            </a:pPr>
            <a:r>
              <a:rPr lang="en-US" dirty="0" err="1" smtClean="0"/>
              <a:t>Etant</a:t>
            </a:r>
            <a:r>
              <a:rPr lang="en-US" dirty="0" smtClean="0"/>
              <a:t> </a:t>
            </a:r>
            <a:r>
              <a:rPr lang="en-US" dirty="0" err="1"/>
              <a:t>donné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d’homonymes</a:t>
            </a:r>
            <a:r>
              <a:rPr lang="en-US" dirty="0"/>
              <a:t>, </a:t>
            </a:r>
            <a:r>
              <a:rPr lang="en-US" dirty="0" err="1"/>
              <a:t>l'apprenant</a:t>
            </a:r>
            <a:r>
              <a:rPr lang="en-US" dirty="0"/>
              <a:t>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capable de </a:t>
            </a:r>
            <a:r>
              <a:rPr lang="en-US" dirty="0" err="1"/>
              <a:t>produire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phrase </a:t>
            </a:r>
            <a:r>
              <a:rPr lang="en-US" dirty="0" err="1"/>
              <a:t>juste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utilisant</a:t>
            </a:r>
            <a:r>
              <a:rPr lang="en-US" dirty="0"/>
              <a:t> </a:t>
            </a:r>
            <a:r>
              <a:rPr lang="en-US" dirty="0" err="1"/>
              <a:t>ces</a:t>
            </a:r>
            <a:r>
              <a:rPr lang="en-US" dirty="0"/>
              <a:t> </a:t>
            </a:r>
            <a:r>
              <a:rPr lang="en-US" dirty="0" err="1"/>
              <a:t>homonymes</a:t>
            </a:r>
            <a:r>
              <a:rPr lang="en-US" dirty="0"/>
              <a:t>.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210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2253</Words>
  <Application>Microsoft Office PowerPoint</Application>
  <PresentationFormat>Grand écran</PresentationFormat>
  <Paragraphs>181</Paragraphs>
  <Slides>32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Thème Office</vt:lpstr>
      <vt:lpstr>LANCEMENT DES ACTIVITES PEDAGOGIQUES (LAP) DANS LA REGION DU SUD ANNEE SCOLAIRE 2021-2022</vt:lpstr>
      <vt:lpstr>VIGNETTE DE L’EXPOSE</vt:lpstr>
      <vt:lpstr>Présentation PowerPoint</vt:lpstr>
      <vt:lpstr> Itinéraire d’enseignement avec les nouveaux curricula  </vt:lpstr>
      <vt:lpstr> L’objectif pédagogique: qu’est-ce que c’est? </vt:lpstr>
      <vt:lpstr>L’objectif pédagogique opérationnel : qu’est-ce ? </vt:lpstr>
      <vt:lpstr>Comment formuler un objectif pédagogique opérationnel?</vt:lpstr>
      <vt:lpstr>Présentation PowerPoint</vt:lpstr>
      <vt:lpstr> Exemple de formulation de l’OPO </vt:lpstr>
      <vt:lpstr> Evaluation de l’atteinte de l’OPO? </vt:lpstr>
      <vt:lpstr> Qu’est-ce qu’une compétence? </vt:lpstr>
      <vt:lpstr> Les objectifs de l’APC </vt:lpstr>
      <vt:lpstr>Présentation PowerPoint</vt:lpstr>
      <vt:lpstr> Elaboration d’un énoncé de compétence </vt:lpstr>
      <vt:lpstr> Les préalables </vt:lpstr>
      <vt:lpstr>Les parties d’un énoncé de compétence</vt:lpstr>
      <vt:lpstr>Les étapes de l’élaboration d’un énoncé de compétence</vt:lpstr>
      <vt:lpstr> La démarche d’élaboration d’un énoncé de compétence </vt:lpstr>
      <vt:lpstr> Cas pratique: </vt:lpstr>
      <vt:lpstr>Présentation PowerPoint</vt:lpstr>
      <vt:lpstr> Situation d’intégration </vt:lpstr>
      <vt:lpstr>Constituants d’une situation d’intégration</vt:lpstr>
      <vt:lpstr> Les étapes à suivre pour élaborer une situation d’intégration </vt:lpstr>
      <vt:lpstr>Présentation PowerPoint</vt:lpstr>
      <vt:lpstr>Présentation PowerPoint</vt:lpstr>
      <vt:lpstr>Présentation PowerPoint</vt:lpstr>
      <vt:lpstr>Critères de validation d’une situation d’intégration</vt:lpstr>
      <vt:lpstr>Présentation PowerPoint</vt:lpstr>
      <vt:lpstr>Présentation PowerPoint</vt:lpstr>
      <vt:lpstr>Présentation PowerPoint</vt:lpstr>
      <vt:lpstr>Présentation PowerPoint</vt:lpstr>
      <vt:lpstr> Exemple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LANCEMENT DES ACTIVITES PEDAGOGIQUES (LAP) DANS LA REGION DU SUD ANNEE SCOLAIRE 2021-2022</dc:title>
  <dc:creator>hp</dc:creator>
  <cp:lastModifiedBy>user</cp:lastModifiedBy>
  <cp:revision>37</cp:revision>
  <dcterms:created xsi:type="dcterms:W3CDTF">2021-10-19T10:32:19Z</dcterms:created>
  <dcterms:modified xsi:type="dcterms:W3CDTF">2021-10-27T10:54:31Z</dcterms:modified>
</cp:coreProperties>
</file>